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8" r:id="rId3"/>
    <p:sldId id="256" r:id="rId4"/>
    <p:sldId id="257" r:id="rId5"/>
    <p:sldId id="258" r:id="rId6"/>
    <p:sldId id="268" r:id="rId7"/>
    <p:sldId id="262" r:id="rId8"/>
    <p:sldId id="267" r:id="rId9"/>
    <p:sldId id="261" r:id="rId10"/>
    <p:sldId id="269" r:id="rId11"/>
    <p:sldId id="270" r:id="rId12"/>
    <p:sldId id="271" r:id="rId13"/>
    <p:sldId id="272" r:id="rId14"/>
    <p:sldId id="277" r:id="rId15"/>
    <p:sldId id="273" r:id="rId16"/>
    <p:sldId id="276"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98F"/>
    <a:srgbClr val="0046D2"/>
    <a:srgbClr val="003BB0"/>
    <a:srgbClr val="1C1668"/>
    <a:srgbClr val="340678"/>
    <a:srgbClr val="3C1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A3E84-7ACA-491B-9077-939E7D1CC8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F69178-0E5D-47C4-867A-EAD0F25725D1}">
      <dgm:prSet/>
      <dgm:spPr/>
      <dgm:t>
        <a:bodyPr/>
        <a:lstStyle/>
        <a:p>
          <a:r>
            <a:rPr lang="en-US"/>
            <a:t>The following topics are covered:</a:t>
          </a:r>
        </a:p>
      </dgm:t>
    </dgm:pt>
    <dgm:pt modelId="{0417AAC4-C35E-4BFC-9A0E-5FDEC194ED29}" type="parTrans" cxnId="{24087E21-C6E4-4B3D-82F9-5B3E42D51595}">
      <dgm:prSet/>
      <dgm:spPr/>
      <dgm:t>
        <a:bodyPr/>
        <a:lstStyle/>
        <a:p>
          <a:endParaRPr lang="en-US"/>
        </a:p>
      </dgm:t>
    </dgm:pt>
    <dgm:pt modelId="{F61846B3-0AB6-4486-968F-7937AAAEA8F0}" type="sibTrans" cxnId="{24087E21-C6E4-4B3D-82F9-5B3E42D51595}">
      <dgm:prSet/>
      <dgm:spPr/>
      <dgm:t>
        <a:bodyPr/>
        <a:lstStyle/>
        <a:p>
          <a:endParaRPr lang="en-US"/>
        </a:p>
      </dgm:t>
    </dgm:pt>
    <dgm:pt modelId="{BDBA6061-64FC-4994-B5A4-214711E89FE7}">
      <dgm:prSet/>
      <dgm:spPr/>
      <dgm:t>
        <a:bodyPr/>
        <a:lstStyle/>
        <a:p>
          <a:endParaRPr lang="en-US" dirty="0"/>
        </a:p>
      </dgm:t>
    </dgm:pt>
    <dgm:pt modelId="{8B9D453A-70AF-4DBF-B22F-048824219457}" type="parTrans" cxnId="{140BCC01-58EC-4FFD-B4C0-D9EBDB39E726}">
      <dgm:prSet/>
      <dgm:spPr/>
      <dgm:t>
        <a:bodyPr/>
        <a:lstStyle/>
        <a:p>
          <a:endParaRPr lang="en-US"/>
        </a:p>
      </dgm:t>
    </dgm:pt>
    <dgm:pt modelId="{DB60CAF7-9424-4F03-9B8E-208580117FDA}" type="sibTrans" cxnId="{140BCC01-58EC-4FFD-B4C0-D9EBDB39E726}">
      <dgm:prSet/>
      <dgm:spPr/>
      <dgm:t>
        <a:bodyPr/>
        <a:lstStyle/>
        <a:p>
          <a:endParaRPr lang="en-US"/>
        </a:p>
      </dgm:t>
    </dgm:pt>
    <dgm:pt modelId="{8CE2ACD9-14AF-481E-BFC0-5D09FD7A60E6}">
      <dgm:prSet/>
      <dgm:spPr/>
      <dgm:t>
        <a:bodyPr/>
        <a:lstStyle/>
        <a:p>
          <a:r>
            <a:rPr lang="en-US" dirty="0"/>
            <a:t>Plan and schedule courses</a:t>
          </a:r>
        </a:p>
      </dgm:t>
    </dgm:pt>
    <dgm:pt modelId="{136E1F52-1DF9-4C19-BE14-A84870482D19}" type="parTrans" cxnId="{66DA9A98-B4A7-4422-BD66-14FED1F3417B}">
      <dgm:prSet/>
      <dgm:spPr/>
      <dgm:t>
        <a:bodyPr/>
        <a:lstStyle/>
        <a:p>
          <a:endParaRPr lang="en-US"/>
        </a:p>
      </dgm:t>
    </dgm:pt>
    <dgm:pt modelId="{0C43CB28-C9EF-419A-AE50-26E8C4CE5AC8}" type="sibTrans" cxnId="{66DA9A98-B4A7-4422-BD66-14FED1F3417B}">
      <dgm:prSet/>
      <dgm:spPr/>
      <dgm:t>
        <a:bodyPr/>
        <a:lstStyle/>
        <a:p>
          <a:endParaRPr lang="en-US"/>
        </a:p>
      </dgm:t>
    </dgm:pt>
    <dgm:pt modelId="{3799C160-4720-4304-B206-F6991D4FDA65}">
      <dgm:prSet/>
      <dgm:spPr/>
      <dgm:t>
        <a:bodyPr/>
        <a:lstStyle/>
        <a:p>
          <a:r>
            <a:rPr lang="en-US"/>
            <a:t>Register for classes</a:t>
          </a:r>
        </a:p>
      </dgm:t>
    </dgm:pt>
    <dgm:pt modelId="{1C2983A3-5FE6-418B-9FB2-1039CA33984B}" type="parTrans" cxnId="{4EE9687E-4561-4A85-83A0-ADC79BF1F528}">
      <dgm:prSet/>
      <dgm:spPr/>
      <dgm:t>
        <a:bodyPr/>
        <a:lstStyle/>
        <a:p>
          <a:endParaRPr lang="en-US"/>
        </a:p>
      </dgm:t>
    </dgm:pt>
    <dgm:pt modelId="{96427977-E7F8-4570-874C-917976C1B7EB}" type="sibTrans" cxnId="{4EE9687E-4561-4A85-83A0-ADC79BF1F528}">
      <dgm:prSet/>
      <dgm:spPr/>
      <dgm:t>
        <a:bodyPr/>
        <a:lstStyle/>
        <a:p>
          <a:endParaRPr lang="en-US"/>
        </a:p>
      </dgm:t>
    </dgm:pt>
    <dgm:pt modelId="{AE719C21-E5C7-4CE3-9663-8A218795A069}">
      <dgm:prSet/>
      <dgm:spPr/>
      <dgm:t>
        <a:bodyPr/>
        <a:lstStyle/>
        <a:p>
          <a:r>
            <a:rPr lang="en-US" dirty="0"/>
            <a:t>Print your registration statement and schedule</a:t>
          </a:r>
        </a:p>
      </dgm:t>
    </dgm:pt>
    <dgm:pt modelId="{A2220749-EAB3-4206-8C74-AC70C0A0AB4F}" type="parTrans" cxnId="{43111CBE-3C02-4C3E-9C8E-F4A72FA7A215}">
      <dgm:prSet/>
      <dgm:spPr/>
      <dgm:t>
        <a:bodyPr/>
        <a:lstStyle/>
        <a:p>
          <a:endParaRPr lang="en-US"/>
        </a:p>
      </dgm:t>
    </dgm:pt>
    <dgm:pt modelId="{0D01575E-78B4-4F6A-A966-52B2B8C75019}" type="sibTrans" cxnId="{43111CBE-3C02-4C3E-9C8E-F4A72FA7A215}">
      <dgm:prSet/>
      <dgm:spPr/>
      <dgm:t>
        <a:bodyPr/>
        <a:lstStyle/>
        <a:p>
          <a:endParaRPr lang="en-US"/>
        </a:p>
      </dgm:t>
    </dgm:pt>
    <dgm:pt modelId="{2791D68E-C5DA-4933-BE11-362EEE8C4C08}">
      <dgm:prSet/>
      <dgm:spPr/>
      <dgm:t>
        <a:bodyPr/>
        <a:lstStyle/>
        <a:p>
          <a:r>
            <a:rPr lang="en-US" dirty="0"/>
            <a:t>How to access Student Planning</a:t>
          </a:r>
        </a:p>
      </dgm:t>
    </dgm:pt>
    <dgm:pt modelId="{3FEBCCB8-B4BF-4C86-A1DB-7EDD57BF333E}" type="parTrans" cxnId="{1A29273D-3107-4A76-86AC-2E3251154BAF}">
      <dgm:prSet/>
      <dgm:spPr/>
      <dgm:t>
        <a:bodyPr/>
        <a:lstStyle/>
        <a:p>
          <a:endParaRPr lang="en-US"/>
        </a:p>
      </dgm:t>
    </dgm:pt>
    <dgm:pt modelId="{FB1649E8-1787-4A54-8FEC-BB6B146992F4}" type="sibTrans" cxnId="{1A29273D-3107-4A76-86AC-2E3251154BAF}">
      <dgm:prSet/>
      <dgm:spPr/>
      <dgm:t>
        <a:bodyPr/>
        <a:lstStyle/>
        <a:p>
          <a:endParaRPr lang="en-US"/>
        </a:p>
      </dgm:t>
    </dgm:pt>
    <dgm:pt modelId="{D47ED0E0-7FC3-448D-84A3-0FE41BDA3F56}">
      <dgm:prSet/>
      <dgm:spPr/>
      <dgm:t>
        <a:bodyPr/>
        <a:lstStyle/>
        <a:p>
          <a:r>
            <a:rPr lang="en-US" dirty="0"/>
            <a:t>View Financial Aid</a:t>
          </a:r>
        </a:p>
      </dgm:t>
    </dgm:pt>
    <dgm:pt modelId="{084EAE15-6117-45DF-8DC8-E15873C0D622}" type="parTrans" cxnId="{3F9CA707-CE60-49BE-8F40-C3907B70262D}">
      <dgm:prSet/>
      <dgm:spPr/>
      <dgm:t>
        <a:bodyPr/>
        <a:lstStyle/>
        <a:p>
          <a:endParaRPr lang="en-US"/>
        </a:p>
      </dgm:t>
    </dgm:pt>
    <dgm:pt modelId="{3518FAF6-58C0-4C49-B9D7-B11FCE4C58A8}" type="sibTrans" cxnId="{3F9CA707-CE60-49BE-8F40-C3907B70262D}">
      <dgm:prSet/>
      <dgm:spPr/>
      <dgm:t>
        <a:bodyPr/>
        <a:lstStyle/>
        <a:p>
          <a:endParaRPr lang="en-US"/>
        </a:p>
      </dgm:t>
    </dgm:pt>
    <dgm:pt modelId="{B7110B5E-4821-4356-99C6-A3D70563C97F}" type="pres">
      <dgm:prSet presAssocID="{CCEA3E84-7ACA-491B-9077-939E7D1CC825}" presName="linear" presStyleCnt="0">
        <dgm:presLayoutVars>
          <dgm:animLvl val="lvl"/>
          <dgm:resizeHandles val="exact"/>
        </dgm:presLayoutVars>
      </dgm:prSet>
      <dgm:spPr/>
    </dgm:pt>
    <dgm:pt modelId="{34A4673E-53E3-4FB1-B5EB-363A835A874B}" type="pres">
      <dgm:prSet presAssocID="{20F69178-0E5D-47C4-867A-EAD0F25725D1}" presName="parentText" presStyleLbl="node1" presStyleIdx="0" presStyleCnt="1">
        <dgm:presLayoutVars>
          <dgm:chMax val="0"/>
          <dgm:bulletEnabled val="1"/>
        </dgm:presLayoutVars>
      </dgm:prSet>
      <dgm:spPr/>
    </dgm:pt>
    <dgm:pt modelId="{2A82A572-9931-43CF-8890-A302DCB4312B}" type="pres">
      <dgm:prSet presAssocID="{20F69178-0E5D-47C4-867A-EAD0F25725D1}" presName="childText" presStyleLbl="revTx" presStyleIdx="0" presStyleCnt="1">
        <dgm:presLayoutVars>
          <dgm:bulletEnabled val="1"/>
        </dgm:presLayoutVars>
      </dgm:prSet>
      <dgm:spPr/>
    </dgm:pt>
  </dgm:ptLst>
  <dgm:cxnLst>
    <dgm:cxn modelId="{140BCC01-58EC-4FFD-B4C0-D9EBDB39E726}" srcId="{20F69178-0E5D-47C4-867A-EAD0F25725D1}" destId="{BDBA6061-64FC-4994-B5A4-214711E89FE7}" srcOrd="0" destOrd="0" parTransId="{8B9D453A-70AF-4DBF-B22F-048824219457}" sibTransId="{DB60CAF7-9424-4F03-9B8E-208580117FDA}"/>
    <dgm:cxn modelId="{3F9CA707-CE60-49BE-8F40-C3907B70262D}" srcId="{20F69178-0E5D-47C4-867A-EAD0F25725D1}" destId="{D47ED0E0-7FC3-448D-84A3-0FE41BDA3F56}" srcOrd="5" destOrd="0" parTransId="{084EAE15-6117-45DF-8DC8-E15873C0D622}" sibTransId="{3518FAF6-58C0-4C49-B9D7-B11FCE4C58A8}"/>
    <dgm:cxn modelId="{24087E21-C6E4-4B3D-82F9-5B3E42D51595}" srcId="{CCEA3E84-7ACA-491B-9077-939E7D1CC825}" destId="{20F69178-0E5D-47C4-867A-EAD0F25725D1}" srcOrd="0" destOrd="0" parTransId="{0417AAC4-C35E-4BFC-9A0E-5FDEC194ED29}" sibTransId="{F61846B3-0AB6-4486-968F-7937AAAEA8F0}"/>
    <dgm:cxn modelId="{1A29273D-3107-4A76-86AC-2E3251154BAF}" srcId="{20F69178-0E5D-47C4-867A-EAD0F25725D1}" destId="{2791D68E-C5DA-4933-BE11-362EEE8C4C08}" srcOrd="1" destOrd="0" parTransId="{3FEBCCB8-B4BF-4C86-A1DB-7EDD57BF333E}" sibTransId="{FB1649E8-1787-4A54-8FEC-BB6B146992F4}"/>
    <dgm:cxn modelId="{5EC81960-B775-46AE-8A42-8AFDB882AF6E}" type="presOf" srcId="{CCEA3E84-7ACA-491B-9077-939E7D1CC825}" destId="{B7110B5E-4821-4356-99C6-A3D70563C97F}" srcOrd="0" destOrd="0" presId="urn:microsoft.com/office/officeart/2005/8/layout/vList2"/>
    <dgm:cxn modelId="{5863154A-C944-41E4-9834-B2DE89614256}" type="presOf" srcId="{2791D68E-C5DA-4933-BE11-362EEE8C4C08}" destId="{2A82A572-9931-43CF-8890-A302DCB4312B}" srcOrd="0" destOrd="1" presId="urn:microsoft.com/office/officeart/2005/8/layout/vList2"/>
    <dgm:cxn modelId="{E17E7951-B534-47FD-853F-9DEAF4118F3E}" type="presOf" srcId="{20F69178-0E5D-47C4-867A-EAD0F25725D1}" destId="{34A4673E-53E3-4FB1-B5EB-363A835A874B}" srcOrd="0" destOrd="0" presId="urn:microsoft.com/office/officeart/2005/8/layout/vList2"/>
    <dgm:cxn modelId="{3C9C017A-0A35-4388-B8B5-5F82F83631FD}" type="presOf" srcId="{BDBA6061-64FC-4994-B5A4-214711E89FE7}" destId="{2A82A572-9931-43CF-8890-A302DCB4312B}" srcOrd="0" destOrd="0" presId="urn:microsoft.com/office/officeart/2005/8/layout/vList2"/>
    <dgm:cxn modelId="{4EE9687E-4561-4A85-83A0-ADC79BF1F528}" srcId="{20F69178-0E5D-47C4-867A-EAD0F25725D1}" destId="{3799C160-4720-4304-B206-F6991D4FDA65}" srcOrd="3" destOrd="0" parTransId="{1C2983A3-5FE6-418B-9FB2-1039CA33984B}" sibTransId="{96427977-E7F8-4570-874C-917976C1B7EB}"/>
    <dgm:cxn modelId="{3DBA968A-A33B-4E59-9CC5-0EFB0684E868}" type="presOf" srcId="{D47ED0E0-7FC3-448D-84A3-0FE41BDA3F56}" destId="{2A82A572-9931-43CF-8890-A302DCB4312B}" srcOrd="0" destOrd="5" presId="urn:microsoft.com/office/officeart/2005/8/layout/vList2"/>
    <dgm:cxn modelId="{CC858095-AA28-49DA-8FFB-B4F2AB481492}" type="presOf" srcId="{8CE2ACD9-14AF-481E-BFC0-5D09FD7A60E6}" destId="{2A82A572-9931-43CF-8890-A302DCB4312B}" srcOrd="0" destOrd="2" presId="urn:microsoft.com/office/officeart/2005/8/layout/vList2"/>
    <dgm:cxn modelId="{66DA9A98-B4A7-4422-BD66-14FED1F3417B}" srcId="{20F69178-0E5D-47C4-867A-EAD0F25725D1}" destId="{8CE2ACD9-14AF-481E-BFC0-5D09FD7A60E6}" srcOrd="2" destOrd="0" parTransId="{136E1F52-1DF9-4C19-BE14-A84870482D19}" sibTransId="{0C43CB28-C9EF-419A-AE50-26E8C4CE5AC8}"/>
    <dgm:cxn modelId="{1603B29C-229B-4B65-B0D6-43B8342EC503}" type="presOf" srcId="{AE719C21-E5C7-4CE3-9663-8A218795A069}" destId="{2A82A572-9931-43CF-8890-A302DCB4312B}" srcOrd="0" destOrd="4" presId="urn:microsoft.com/office/officeart/2005/8/layout/vList2"/>
    <dgm:cxn modelId="{BCC07FA8-10FD-49EC-8E16-C8FAA4AB9162}" type="presOf" srcId="{3799C160-4720-4304-B206-F6991D4FDA65}" destId="{2A82A572-9931-43CF-8890-A302DCB4312B}" srcOrd="0" destOrd="3" presId="urn:microsoft.com/office/officeart/2005/8/layout/vList2"/>
    <dgm:cxn modelId="{43111CBE-3C02-4C3E-9C8E-F4A72FA7A215}" srcId="{20F69178-0E5D-47C4-867A-EAD0F25725D1}" destId="{AE719C21-E5C7-4CE3-9663-8A218795A069}" srcOrd="4" destOrd="0" parTransId="{A2220749-EAB3-4206-8C74-AC70C0A0AB4F}" sibTransId="{0D01575E-78B4-4F6A-A966-52B2B8C75019}"/>
    <dgm:cxn modelId="{72903988-7913-4A73-AE8A-04F521132640}" type="presParOf" srcId="{B7110B5E-4821-4356-99C6-A3D70563C97F}" destId="{34A4673E-53E3-4FB1-B5EB-363A835A874B}" srcOrd="0" destOrd="0" presId="urn:microsoft.com/office/officeart/2005/8/layout/vList2"/>
    <dgm:cxn modelId="{5C710753-B294-4690-8F31-0EC403C0D47F}" type="presParOf" srcId="{B7110B5E-4821-4356-99C6-A3D70563C97F}" destId="{2A82A572-9931-43CF-8890-A302DCB431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673E-53E3-4FB1-B5EB-363A835A874B}">
      <dsp:nvSpPr>
        <dsp:cNvPr id="0" name=""/>
        <dsp:cNvSpPr/>
      </dsp:nvSpPr>
      <dsp:spPr>
        <a:xfrm>
          <a:off x="0" y="51669"/>
          <a:ext cx="6586489"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following topics are covered:</a:t>
          </a:r>
        </a:p>
      </dsp:txBody>
      <dsp:txXfrm>
        <a:off x="37467" y="89136"/>
        <a:ext cx="6511555" cy="692586"/>
      </dsp:txXfrm>
    </dsp:sp>
    <dsp:sp modelId="{2A82A572-9931-43CF-8890-A302DCB4312B}">
      <dsp:nvSpPr>
        <dsp:cNvPr id="0" name=""/>
        <dsp:cNvSpPr/>
      </dsp:nvSpPr>
      <dsp:spPr>
        <a:xfrm>
          <a:off x="0" y="819189"/>
          <a:ext cx="6586489"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21"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p>
        <a:p>
          <a:pPr marL="228600" lvl="1" indent="-228600" algn="l" defTabSz="1111250">
            <a:lnSpc>
              <a:spcPct val="90000"/>
            </a:lnSpc>
            <a:spcBef>
              <a:spcPct val="0"/>
            </a:spcBef>
            <a:spcAft>
              <a:spcPct val="20000"/>
            </a:spcAft>
            <a:buChar char="•"/>
          </a:pPr>
          <a:r>
            <a:rPr lang="en-US" sz="2500" kern="1200" dirty="0"/>
            <a:t>How to access Student Planning</a:t>
          </a:r>
        </a:p>
        <a:p>
          <a:pPr marL="228600" lvl="1" indent="-228600" algn="l" defTabSz="1111250">
            <a:lnSpc>
              <a:spcPct val="90000"/>
            </a:lnSpc>
            <a:spcBef>
              <a:spcPct val="0"/>
            </a:spcBef>
            <a:spcAft>
              <a:spcPct val="20000"/>
            </a:spcAft>
            <a:buChar char="•"/>
          </a:pPr>
          <a:r>
            <a:rPr lang="en-US" sz="2500" kern="1200" dirty="0"/>
            <a:t>Plan and schedule courses</a:t>
          </a:r>
        </a:p>
        <a:p>
          <a:pPr marL="228600" lvl="1" indent="-228600" algn="l" defTabSz="1111250">
            <a:lnSpc>
              <a:spcPct val="90000"/>
            </a:lnSpc>
            <a:spcBef>
              <a:spcPct val="0"/>
            </a:spcBef>
            <a:spcAft>
              <a:spcPct val="20000"/>
            </a:spcAft>
            <a:buChar char="•"/>
          </a:pPr>
          <a:r>
            <a:rPr lang="en-US" sz="2500" kern="1200"/>
            <a:t>Register for classes</a:t>
          </a:r>
        </a:p>
        <a:p>
          <a:pPr marL="228600" lvl="1" indent="-228600" algn="l" defTabSz="1111250">
            <a:lnSpc>
              <a:spcPct val="90000"/>
            </a:lnSpc>
            <a:spcBef>
              <a:spcPct val="0"/>
            </a:spcBef>
            <a:spcAft>
              <a:spcPct val="20000"/>
            </a:spcAft>
            <a:buChar char="•"/>
          </a:pPr>
          <a:r>
            <a:rPr lang="en-US" sz="2500" kern="1200" dirty="0"/>
            <a:t>Print your registration statement and schedule</a:t>
          </a:r>
        </a:p>
        <a:p>
          <a:pPr marL="228600" lvl="1" indent="-228600" algn="l" defTabSz="1111250">
            <a:lnSpc>
              <a:spcPct val="90000"/>
            </a:lnSpc>
            <a:spcBef>
              <a:spcPct val="0"/>
            </a:spcBef>
            <a:spcAft>
              <a:spcPct val="20000"/>
            </a:spcAft>
            <a:buChar char="•"/>
          </a:pPr>
          <a:r>
            <a:rPr lang="en-US" sz="2500" kern="1200" dirty="0"/>
            <a:t>View Financial Aid</a:t>
          </a:r>
        </a:p>
      </dsp:txBody>
      <dsp:txXfrm>
        <a:off x="0" y="819189"/>
        <a:ext cx="6586489" cy="2914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334D-B4D6-5BA9-CC26-50EA44878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001F6-406F-F378-BFBA-8168D82AF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BE29F-6EB8-CF18-0002-09E8092CE858}"/>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43C9DFD9-490E-F513-8235-0D52E944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44224-0BA4-2763-E8CA-F88145F8C976}"/>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34926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5169-BAA7-E787-F433-38B96D196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DA3FD-DC7E-0D31-7D38-CD110722E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C0F6E-DAF1-7F1F-E16F-0027970F71C1}"/>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20D49146-55B1-AF1C-D8F3-7493F2F4D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505A0-8D88-37FB-38D1-83B54F00E2F6}"/>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400785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395C9-1090-5198-D121-ED2A918666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D251C4-00DC-BDA9-346A-48973FA479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0DC65-7468-13F2-0857-7637A2AE5D47}"/>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9C3D8753-B023-0262-D76B-EC41DB02A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F4CCB-3E5A-85FD-16C5-CF89EBF7DA51}"/>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231155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29A3-E13A-1E30-C231-B06F9BFAF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52847-7CEC-E61A-AC1C-4DBF23779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6CDAB-7DB9-AE15-EC36-6331714A1891}"/>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95ECB396-E585-F612-DFCE-8C5A08D08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88F36-B4E0-5C26-DA13-93D420090569}"/>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94111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F04-8C49-A835-B4B5-D4C4B3EE0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35F4FE-FFC9-1A0A-F7B0-B964C59C8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AE67C-F70A-741E-4E70-61C77769FADA}"/>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90F6060F-47AE-BD5A-7D8E-D78FCB096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DD9A-5E0F-B004-7539-9EA8DCAA255E}"/>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84555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C3FB-2C2A-1E40-4AC7-5752EA40F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C1240-37C8-87EB-7696-74E0CB61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D0978-1ADF-CE61-03BA-1794814E9E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231F8-549E-7741-2054-FD642CC1AD09}"/>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6" name="Footer Placeholder 5">
            <a:extLst>
              <a:ext uri="{FF2B5EF4-FFF2-40B4-BE49-F238E27FC236}">
                <a16:creationId xmlns:a16="http://schemas.microsoft.com/office/drawing/2014/main" id="{373EE7E8-5C1C-2C2C-1134-64937C416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15931-9638-AE80-5BBF-6FAAE571BBCD}"/>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420280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645E-5B11-DDC9-1250-1FB01A43F0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37D518-9C06-1434-5BE9-BCFF6A628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E2565-7126-3B9B-4323-B0155AF7B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B55C9-5FAA-22BA-FE77-316E0EB5C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8A6859-EDB2-0305-2F8B-B98F5E201B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EC4DCF-57D3-F5B1-278E-D0783DE464A2}"/>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8" name="Footer Placeholder 7">
            <a:extLst>
              <a:ext uri="{FF2B5EF4-FFF2-40B4-BE49-F238E27FC236}">
                <a16:creationId xmlns:a16="http://schemas.microsoft.com/office/drawing/2014/main" id="{F798E703-2BEA-18F9-AB18-30AAE5D1C1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B9209-308F-2B89-EC3F-B44E6CDBCCC4}"/>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302036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39E6-6572-BC38-8326-63D70A537B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012181-9F9B-2C88-8BCE-3C283D7BA25B}"/>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4" name="Footer Placeholder 3">
            <a:extLst>
              <a:ext uri="{FF2B5EF4-FFF2-40B4-BE49-F238E27FC236}">
                <a16:creationId xmlns:a16="http://schemas.microsoft.com/office/drawing/2014/main" id="{DDBECCF7-3EBE-2AF9-0EB6-06E4138468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C3CAF0-ED2F-8B78-055C-E99C3AC0681F}"/>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229145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B176F-9DC5-E538-A521-70FF72E801CF}"/>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3" name="Footer Placeholder 2">
            <a:extLst>
              <a:ext uri="{FF2B5EF4-FFF2-40B4-BE49-F238E27FC236}">
                <a16:creationId xmlns:a16="http://schemas.microsoft.com/office/drawing/2014/main" id="{53A0C1A8-B5D9-457E-E5D0-8380FAACC1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7B68B0-7C32-60FA-FBE9-ACF8C65768E3}"/>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314103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6823-842A-5007-DEB1-E492118DE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9083B7-DDF5-52F6-B251-4258C4BEA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46D3A-6137-A063-AF87-4E2EAAD35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C360B-D1FF-DA5F-7835-B5A34D4DE2F1}"/>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6" name="Footer Placeholder 5">
            <a:extLst>
              <a:ext uri="{FF2B5EF4-FFF2-40B4-BE49-F238E27FC236}">
                <a16:creationId xmlns:a16="http://schemas.microsoft.com/office/drawing/2014/main" id="{10F82D3D-B833-E01B-F4FB-6A90CED2E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48123-2E68-1FF0-1C65-48CF23454BAE}"/>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58075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4D72-9A85-F3A6-1C21-5B5FF5D48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BA4D3-1F81-49BD-2129-489E0ECC4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C6FE2-531B-8D0D-83EE-D04C68363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4EB20-B932-BE19-D971-F6A1013E314B}"/>
              </a:ext>
            </a:extLst>
          </p:cNvPr>
          <p:cNvSpPr>
            <a:spLocks noGrp="1"/>
          </p:cNvSpPr>
          <p:nvPr>
            <p:ph type="dt" sz="half" idx="10"/>
          </p:nvPr>
        </p:nvSpPr>
        <p:spPr/>
        <p:txBody>
          <a:bodyPr/>
          <a:lstStyle/>
          <a:p>
            <a:fld id="{C412AD09-7369-49B5-B096-30F5D0EA7357}" type="datetimeFigureOut">
              <a:rPr lang="en-US" smtClean="0"/>
              <a:t>12/28/2023</a:t>
            </a:fld>
            <a:endParaRPr lang="en-US"/>
          </a:p>
        </p:txBody>
      </p:sp>
      <p:sp>
        <p:nvSpPr>
          <p:cNvPr id="6" name="Footer Placeholder 5">
            <a:extLst>
              <a:ext uri="{FF2B5EF4-FFF2-40B4-BE49-F238E27FC236}">
                <a16:creationId xmlns:a16="http://schemas.microsoft.com/office/drawing/2014/main" id="{1CECCB4F-84C1-4FEC-094C-3CAA6373C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E2908-64B0-EFD6-FF13-E2188736C340}"/>
              </a:ext>
            </a:extLst>
          </p:cNvPr>
          <p:cNvSpPr>
            <a:spLocks noGrp="1"/>
          </p:cNvSpPr>
          <p:nvPr>
            <p:ph type="sldNum" sz="quarter" idx="12"/>
          </p:nvPr>
        </p:nvSpPr>
        <p:spPr/>
        <p:txBody>
          <a:bodyPr/>
          <a:lstStyle/>
          <a:p>
            <a:fld id="{FA8D859D-AFF7-4AD5-B066-8F2332468B76}" type="slidenum">
              <a:rPr lang="en-US" smtClean="0"/>
              <a:t>‹#›</a:t>
            </a:fld>
            <a:endParaRPr lang="en-US"/>
          </a:p>
        </p:txBody>
      </p:sp>
    </p:spTree>
    <p:extLst>
      <p:ext uri="{BB962C8B-B14F-4D97-AF65-F5344CB8AC3E}">
        <p14:creationId xmlns:p14="http://schemas.microsoft.com/office/powerpoint/2010/main" val="104768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958CE-725B-6F68-FC25-A84E45F3D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C7733B-C222-50A9-4F5B-A71B10758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CE86F-1476-E268-18BC-F9F8B86FC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2AD09-7369-49B5-B096-30F5D0EA7357}" type="datetimeFigureOut">
              <a:rPr lang="en-US" smtClean="0"/>
              <a:t>12/28/2023</a:t>
            </a:fld>
            <a:endParaRPr lang="en-US"/>
          </a:p>
        </p:txBody>
      </p:sp>
      <p:sp>
        <p:nvSpPr>
          <p:cNvPr id="5" name="Footer Placeholder 4">
            <a:extLst>
              <a:ext uri="{FF2B5EF4-FFF2-40B4-BE49-F238E27FC236}">
                <a16:creationId xmlns:a16="http://schemas.microsoft.com/office/drawing/2014/main" id="{EB6B9F8C-79FE-2ED2-78A1-30CCF499F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85C6C-AB75-C010-0D25-C2ADB0FF7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D859D-AFF7-4AD5-B066-8F2332468B76}" type="slidenum">
              <a:rPr lang="en-US" smtClean="0"/>
              <a:t>‹#›</a:t>
            </a:fld>
            <a:endParaRPr lang="en-US"/>
          </a:p>
        </p:txBody>
      </p:sp>
    </p:spTree>
    <p:extLst>
      <p:ext uri="{BB962C8B-B14F-4D97-AF65-F5344CB8AC3E}">
        <p14:creationId xmlns:p14="http://schemas.microsoft.com/office/powerpoint/2010/main" val="418528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68221-77A9-F5AA-FF73-6205DC87115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b="1" kern="1200">
                <a:solidFill>
                  <a:schemeClr val="tx1">
                    <a:lumMod val="85000"/>
                    <a:lumOff val="15000"/>
                  </a:schemeClr>
                </a:solidFill>
                <a:effectLst>
                  <a:outerShdw blurRad="38100" dist="38100" dir="2700000" algn="tl">
                    <a:srgbClr val="000000">
                      <a:alpha val="43137"/>
                    </a:srgbClr>
                  </a:outerShdw>
                </a:effectLst>
                <a:latin typeface="+mj-lt"/>
                <a:ea typeface="+mj-ea"/>
                <a:cs typeface="+mj-cs"/>
              </a:rPr>
              <a:t>SELF-SERVICE TUTORIAL</a:t>
            </a:r>
          </a:p>
        </p:txBody>
      </p:sp>
      <p:pic>
        <p:nvPicPr>
          <p:cNvPr id="4" name="Picture 3" descr="Text&#10;&#10;Description automatically generated">
            <a:extLst>
              <a:ext uri="{FF2B5EF4-FFF2-40B4-BE49-F238E27FC236}">
                <a16:creationId xmlns:a16="http://schemas.microsoft.com/office/drawing/2014/main" id="{38773B80-6B75-D19C-F593-C0FCA5C3F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7" y="1446632"/>
            <a:ext cx="10945825" cy="2490175"/>
          </a:xfrm>
          <a:prstGeom prst="rect">
            <a:avLst/>
          </a:prstGeom>
        </p:spPr>
      </p:pic>
    </p:spTree>
    <p:extLst>
      <p:ext uri="{BB962C8B-B14F-4D97-AF65-F5344CB8AC3E}">
        <p14:creationId xmlns:p14="http://schemas.microsoft.com/office/powerpoint/2010/main" val="20652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6A8F-7A07-926F-C92A-9F521FA2AAD0}"/>
              </a:ext>
            </a:extLst>
          </p:cNvPr>
          <p:cNvSpPr>
            <a:spLocks noGrp="1"/>
          </p:cNvSpPr>
          <p:nvPr>
            <p:ph type="title"/>
          </p:nvPr>
        </p:nvSpPr>
        <p:spPr>
          <a:xfrm>
            <a:off x="705682" y="5087143"/>
            <a:ext cx="10515600" cy="1325563"/>
          </a:xfrm>
        </p:spPr>
        <p:txBody>
          <a:bodyPr>
            <a:normAutofit/>
          </a:bodyPr>
          <a:lstStyle/>
          <a:p>
            <a:r>
              <a:rPr lang="en-US" sz="1800" b="0" i="0" u="none" strike="noStrike" baseline="0" dirty="0">
                <a:solidFill>
                  <a:srgbClr val="000000"/>
                </a:solidFill>
                <a:latin typeface="Calibri" panose="020F0502020204030204" pitchFamily="34" charset="0"/>
              </a:rPr>
              <a:t>Select the course you would like to take by either selecting on the specific course under the Course column</a:t>
            </a:r>
            <a:r>
              <a:rPr lang="en-US" sz="1800" b="1" i="0" u="none" strike="noStrike" baseline="0" dirty="0">
                <a:solidFill>
                  <a:srgbClr val="000000"/>
                </a:solidFill>
                <a:latin typeface="Calibri" panose="020F0502020204030204" pitchFamily="34" charset="0"/>
              </a:rPr>
              <a:t> or </a:t>
            </a:r>
            <a:r>
              <a:rPr lang="en-US" sz="1800" b="0" i="0" u="none" strike="noStrike" baseline="0" dirty="0">
                <a:solidFill>
                  <a:srgbClr val="000000"/>
                </a:solidFill>
                <a:latin typeface="Calibri" panose="020F0502020204030204" pitchFamily="34" charset="0"/>
              </a:rPr>
              <a:t>seeing all the course options by selecting Search.  For this tutorial, I am looking to take BUS-115, which has not started.  You will have different courses to select.</a:t>
            </a:r>
            <a:endParaRPr lang="en-US" dirty="0"/>
          </a:p>
        </p:txBody>
      </p:sp>
      <p:pic>
        <p:nvPicPr>
          <p:cNvPr id="5" name="Content Placeholder 4">
            <a:extLst>
              <a:ext uri="{FF2B5EF4-FFF2-40B4-BE49-F238E27FC236}">
                <a16:creationId xmlns:a16="http://schemas.microsoft.com/office/drawing/2014/main" id="{402C7AD0-5824-AEED-62C0-E2DC29F644BD}"/>
              </a:ext>
            </a:extLst>
          </p:cNvPr>
          <p:cNvPicPr>
            <a:picLocks noGrp="1" noChangeAspect="1"/>
          </p:cNvPicPr>
          <p:nvPr>
            <p:ph idx="1"/>
          </p:nvPr>
        </p:nvPicPr>
        <p:blipFill>
          <a:blip r:embed="rId2"/>
          <a:stretch>
            <a:fillRect/>
          </a:stretch>
        </p:blipFill>
        <p:spPr>
          <a:xfrm>
            <a:off x="992012" y="317982"/>
            <a:ext cx="8311323" cy="4316162"/>
          </a:xfrm>
        </p:spPr>
      </p:pic>
      <p:sp>
        <p:nvSpPr>
          <p:cNvPr id="4" name="Oval 3">
            <a:extLst>
              <a:ext uri="{FF2B5EF4-FFF2-40B4-BE49-F238E27FC236}">
                <a16:creationId xmlns:a16="http://schemas.microsoft.com/office/drawing/2014/main" id="{92266E7D-E669-F8DF-4217-73FAA67D72DF}"/>
              </a:ext>
            </a:extLst>
          </p:cNvPr>
          <p:cNvSpPr/>
          <p:nvPr/>
        </p:nvSpPr>
        <p:spPr>
          <a:xfrm>
            <a:off x="3257087" y="2754297"/>
            <a:ext cx="1811045" cy="674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1C1293F-60A1-8E35-0771-FBA7361FE51D}"/>
              </a:ext>
            </a:extLst>
          </p:cNvPr>
          <p:cNvCxnSpPr>
            <a:cxnSpLocks/>
          </p:cNvCxnSpPr>
          <p:nvPr/>
        </p:nvCxnSpPr>
        <p:spPr>
          <a:xfrm flipH="1">
            <a:off x="6486525" y="590550"/>
            <a:ext cx="571500" cy="771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8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248A-EA59-A63C-6BAF-56449794130E}"/>
              </a:ext>
            </a:extLst>
          </p:cNvPr>
          <p:cNvSpPr>
            <a:spLocks noGrp="1"/>
          </p:cNvSpPr>
          <p:nvPr>
            <p:ph type="title"/>
          </p:nvPr>
        </p:nvSpPr>
        <p:spPr>
          <a:xfrm>
            <a:off x="394855" y="164234"/>
            <a:ext cx="10515600" cy="1325563"/>
          </a:xfrm>
        </p:spPr>
        <p:txBody>
          <a:bodyPr/>
          <a:lstStyle/>
          <a:p>
            <a:r>
              <a:rPr lang="en-US" sz="1800" b="0" i="0" u="none" strike="noStrike" baseline="0" dirty="0">
                <a:solidFill>
                  <a:srgbClr val="000000"/>
                </a:solidFill>
                <a:latin typeface="Calibri" panose="020F0502020204030204" pitchFamily="34" charset="0"/>
              </a:rPr>
              <a:t>After selecting on the Course (Ex. BUS-115) you will be directed to the Course Catalog to view the course details and available sections. Select on ‘View Available Sections for BUS-115’ to expand all the available options for this course. Pay attention to the semester that the class is offered, the start date, the meeting times and the location of the class to find one that meets your needs. Select the ‘Add Section to Schedule’ button. </a:t>
            </a:r>
            <a:endParaRPr lang="en-US" dirty="0"/>
          </a:p>
        </p:txBody>
      </p:sp>
      <p:pic>
        <p:nvPicPr>
          <p:cNvPr id="5" name="Content Placeholder 4">
            <a:extLst>
              <a:ext uri="{FF2B5EF4-FFF2-40B4-BE49-F238E27FC236}">
                <a16:creationId xmlns:a16="http://schemas.microsoft.com/office/drawing/2014/main" id="{FE62B8EE-11F9-F32D-859C-2B84FDB872AD}"/>
              </a:ext>
            </a:extLst>
          </p:cNvPr>
          <p:cNvPicPr>
            <a:picLocks noGrp="1" noChangeAspect="1"/>
          </p:cNvPicPr>
          <p:nvPr>
            <p:ph idx="1"/>
          </p:nvPr>
        </p:nvPicPr>
        <p:blipFill>
          <a:blip r:embed="rId2"/>
          <a:stretch>
            <a:fillRect/>
          </a:stretch>
        </p:blipFill>
        <p:spPr>
          <a:xfrm>
            <a:off x="745724" y="1484850"/>
            <a:ext cx="9463596" cy="5133717"/>
          </a:xfrm>
        </p:spPr>
      </p:pic>
      <p:cxnSp>
        <p:nvCxnSpPr>
          <p:cNvPr id="4" name="Straight Arrow Connector 3">
            <a:extLst>
              <a:ext uri="{FF2B5EF4-FFF2-40B4-BE49-F238E27FC236}">
                <a16:creationId xmlns:a16="http://schemas.microsoft.com/office/drawing/2014/main" id="{92360837-69B8-0C96-C149-58E98816D13A}"/>
              </a:ext>
            </a:extLst>
          </p:cNvPr>
          <p:cNvCxnSpPr/>
          <p:nvPr/>
        </p:nvCxnSpPr>
        <p:spPr>
          <a:xfrm flipH="1" flipV="1">
            <a:off x="9365942" y="3586579"/>
            <a:ext cx="1100831" cy="284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76E82F4-606D-0B17-FCA5-BF219F6035C4}"/>
              </a:ext>
            </a:extLst>
          </p:cNvPr>
          <p:cNvCxnSpPr>
            <a:cxnSpLocks/>
          </p:cNvCxnSpPr>
          <p:nvPr/>
        </p:nvCxnSpPr>
        <p:spPr>
          <a:xfrm flipH="1">
            <a:off x="5399103" y="2744680"/>
            <a:ext cx="11437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0624253-97F3-24A6-B888-E948455558F3}"/>
              </a:ext>
            </a:extLst>
          </p:cNvPr>
          <p:cNvSpPr/>
          <p:nvPr/>
        </p:nvSpPr>
        <p:spPr>
          <a:xfrm>
            <a:off x="3629025" y="2543175"/>
            <a:ext cx="1770078" cy="4857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96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7C82-3128-88F8-1145-75847E5D324C}"/>
              </a:ext>
            </a:extLst>
          </p:cNvPr>
          <p:cNvSpPr>
            <a:spLocks noGrp="1"/>
          </p:cNvSpPr>
          <p:nvPr>
            <p:ph type="title"/>
          </p:nvPr>
        </p:nvSpPr>
        <p:spPr>
          <a:xfrm>
            <a:off x="4398819" y="863455"/>
            <a:ext cx="6546272" cy="1325563"/>
          </a:xfrm>
        </p:spPr>
        <p:txBody>
          <a:bodyPr/>
          <a:lstStyle/>
          <a:p>
            <a:r>
              <a:rPr lang="en-US" sz="1800" b="0" i="0" u="none" strike="noStrike" baseline="0" dirty="0">
                <a:solidFill>
                  <a:srgbClr val="000000"/>
                </a:solidFill>
                <a:latin typeface="Calibri" panose="020F0502020204030204" pitchFamily="34" charset="0"/>
              </a:rPr>
              <a:t>A popup window opens with the section details. Select on ‘Add Section’ to add the course to your planned schedule. You will get a confirmation box at the top that it has been planned. </a:t>
            </a:r>
            <a:endParaRPr lang="en-US" dirty="0"/>
          </a:p>
        </p:txBody>
      </p:sp>
      <p:pic>
        <p:nvPicPr>
          <p:cNvPr id="5" name="Content Placeholder 4">
            <a:extLst>
              <a:ext uri="{FF2B5EF4-FFF2-40B4-BE49-F238E27FC236}">
                <a16:creationId xmlns:a16="http://schemas.microsoft.com/office/drawing/2014/main" id="{8960E1EA-B7A0-6B84-AED6-32665CF925DA}"/>
              </a:ext>
            </a:extLst>
          </p:cNvPr>
          <p:cNvPicPr>
            <a:picLocks noGrp="1" noChangeAspect="1"/>
          </p:cNvPicPr>
          <p:nvPr>
            <p:ph idx="1"/>
          </p:nvPr>
        </p:nvPicPr>
        <p:blipFill>
          <a:blip r:embed="rId2"/>
          <a:stretch>
            <a:fillRect/>
          </a:stretch>
        </p:blipFill>
        <p:spPr>
          <a:xfrm>
            <a:off x="330244" y="244817"/>
            <a:ext cx="3994642" cy="3888402"/>
          </a:xfrm>
        </p:spPr>
      </p:pic>
      <p:pic>
        <p:nvPicPr>
          <p:cNvPr id="7" name="Picture 6">
            <a:extLst>
              <a:ext uri="{FF2B5EF4-FFF2-40B4-BE49-F238E27FC236}">
                <a16:creationId xmlns:a16="http://schemas.microsoft.com/office/drawing/2014/main" id="{66F13D28-159B-E976-5350-3E35F5C0A721}"/>
              </a:ext>
            </a:extLst>
          </p:cNvPr>
          <p:cNvPicPr>
            <a:picLocks noChangeAspect="1"/>
          </p:cNvPicPr>
          <p:nvPr/>
        </p:nvPicPr>
        <p:blipFill rotWithShape="1">
          <a:blip r:embed="rId3"/>
          <a:srcRect l="66250" t="8936" r="4773" b="72525"/>
          <a:stretch/>
        </p:blipFill>
        <p:spPr>
          <a:xfrm>
            <a:off x="3768769" y="4723102"/>
            <a:ext cx="3532908" cy="1271443"/>
          </a:xfrm>
          <a:prstGeom prst="rect">
            <a:avLst/>
          </a:prstGeom>
        </p:spPr>
      </p:pic>
      <p:cxnSp>
        <p:nvCxnSpPr>
          <p:cNvPr id="4" name="Straight Arrow Connector 3">
            <a:extLst>
              <a:ext uri="{FF2B5EF4-FFF2-40B4-BE49-F238E27FC236}">
                <a16:creationId xmlns:a16="http://schemas.microsoft.com/office/drawing/2014/main" id="{58D7C1BB-27A2-FEB4-1B57-BADBBADAFD08}"/>
              </a:ext>
            </a:extLst>
          </p:cNvPr>
          <p:cNvCxnSpPr/>
          <p:nvPr/>
        </p:nvCxnSpPr>
        <p:spPr>
          <a:xfrm flipH="1">
            <a:off x="4219575" y="3933825"/>
            <a:ext cx="10572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2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FEF3-3AA7-8A89-D81B-28676230A4E2}"/>
              </a:ext>
            </a:extLst>
          </p:cNvPr>
          <p:cNvSpPr>
            <a:spLocks noGrp="1"/>
          </p:cNvSpPr>
          <p:nvPr>
            <p:ph type="title"/>
          </p:nvPr>
        </p:nvSpPr>
        <p:spPr/>
        <p:txBody>
          <a:bodyPr>
            <a:normAutofit fontScale="90000"/>
          </a:bodyPr>
          <a:lstStyle/>
          <a:p>
            <a:r>
              <a:rPr lang="en-US" sz="1800" b="0" i="0" u="none" strike="noStrike" baseline="0" dirty="0">
                <a:solidFill>
                  <a:srgbClr val="000000"/>
                </a:solidFill>
                <a:latin typeface="Calibri" panose="020F0502020204030204" pitchFamily="34" charset="0"/>
              </a:rPr>
              <a:t>Planned courses must be approved by your Advisor before you can register. </a:t>
            </a:r>
            <a:r>
              <a:rPr lang="en-US" sz="1800" b="1" i="0" u="none" strike="noStrike" baseline="0" dirty="0">
                <a:solidFill>
                  <a:srgbClr val="000000"/>
                </a:solidFill>
                <a:latin typeface="Calibri" panose="020F0502020204030204" pitchFamily="34" charset="0"/>
              </a:rPr>
              <a:t>Step 2 – Request Review of Planned </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Once sections have been added to your schedule, the next step is to send a request to your Advisor to review and approve the planned courses. Go to the ‘Student Planning’ drop down menu and select ‘Plan &amp; Schedule’. </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Then select the Advising tab and Request Review. This will also list who your Advisor is.  </a:t>
            </a:r>
            <a:endParaRPr lang="en-US" dirty="0"/>
          </a:p>
        </p:txBody>
      </p:sp>
      <p:pic>
        <p:nvPicPr>
          <p:cNvPr id="4" name="Content Placeholder 3">
            <a:extLst>
              <a:ext uri="{FF2B5EF4-FFF2-40B4-BE49-F238E27FC236}">
                <a16:creationId xmlns:a16="http://schemas.microsoft.com/office/drawing/2014/main" id="{E2ACE5A4-2CD9-7876-6773-E93DE063B37D}"/>
              </a:ext>
            </a:extLst>
          </p:cNvPr>
          <p:cNvPicPr>
            <a:picLocks noGrp="1" noChangeAspect="1"/>
          </p:cNvPicPr>
          <p:nvPr>
            <p:ph idx="1"/>
          </p:nvPr>
        </p:nvPicPr>
        <p:blipFill>
          <a:blip r:embed="rId2"/>
          <a:stretch>
            <a:fillRect/>
          </a:stretch>
        </p:blipFill>
        <p:spPr>
          <a:xfrm>
            <a:off x="838200" y="1642197"/>
            <a:ext cx="4351338" cy="4351338"/>
          </a:xfrm>
          <a:prstGeom prst="rect">
            <a:avLst/>
          </a:prstGeom>
        </p:spPr>
      </p:pic>
      <p:pic>
        <p:nvPicPr>
          <p:cNvPr id="6" name="Picture 5">
            <a:extLst>
              <a:ext uri="{FF2B5EF4-FFF2-40B4-BE49-F238E27FC236}">
                <a16:creationId xmlns:a16="http://schemas.microsoft.com/office/drawing/2014/main" id="{45C22058-AF83-294B-8B4E-AA2506BC41B1}"/>
              </a:ext>
            </a:extLst>
          </p:cNvPr>
          <p:cNvPicPr>
            <a:picLocks noChangeAspect="1"/>
          </p:cNvPicPr>
          <p:nvPr/>
        </p:nvPicPr>
        <p:blipFill rotWithShape="1">
          <a:blip r:embed="rId3"/>
          <a:srcRect t="7917" r="4062" b="6945"/>
          <a:stretch/>
        </p:blipFill>
        <p:spPr>
          <a:xfrm>
            <a:off x="619124" y="154709"/>
            <a:ext cx="11325225" cy="5653391"/>
          </a:xfrm>
          <a:prstGeom prst="rect">
            <a:avLst/>
          </a:prstGeom>
        </p:spPr>
      </p:pic>
      <p:sp>
        <p:nvSpPr>
          <p:cNvPr id="3" name="TextBox 2">
            <a:extLst>
              <a:ext uri="{FF2B5EF4-FFF2-40B4-BE49-F238E27FC236}">
                <a16:creationId xmlns:a16="http://schemas.microsoft.com/office/drawing/2014/main" id="{3AB7AD47-1CC8-6A69-8DA9-3CDFEC7ABB5B}"/>
              </a:ext>
            </a:extLst>
          </p:cNvPr>
          <p:cNvSpPr txBox="1"/>
          <p:nvPr/>
        </p:nvSpPr>
        <p:spPr>
          <a:xfrm>
            <a:off x="367145" y="6005370"/>
            <a:ext cx="11824855" cy="923330"/>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Go to ‘My Progress’ and you will now see that the status has changed to Planned. You can repeat the process to add additional courses to your planned schedule. </a:t>
            </a:r>
          </a:p>
          <a:p>
            <a:endParaRPr lang="en-US" dirty="0"/>
          </a:p>
        </p:txBody>
      </p:sp>
      <p:sp>
        <p:nvSpPr>
          <p:cNvPr id="5" name="Rectangle 4">
            <a:extLst>
              <a:ext uri="{FF2B5EF4-FFF2-40B4-BE49-F238E27FC236}">
                <a16:creationId xmlns:a16="http://schemas.microsoft.com/office/drawing/2014/main" id="{1BD41E03-510A-8A93-1B35-44FEB27A0AC1}"/>
              </a:ext>
            </a:extLst>
          </p:cNvPr>
          <p:cNvSpPr/>
          <p:nvPr/>
        </p:nvSpPr>
        <p:spPr>
          <a:xfrm>
            <a:off x="8256233" y="179690"/>
            <a:ext cx="1447060" cy="447982"/>
          </a:xfrm>
          <a:prstGeom prst="rect">
            <a:avLst/>
          </a:prstGeom>
          <a:solidFill>
            <a:srgbClr val="44298F"/>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E9FC00-3433-06BA-1260-D756B7587912}"/>
              </a:ext>
            </a:extLst>
          </p:cNvPr>
          <p:cNvSpPr/>
          <p:nvPr/>
        </p:nvSpPr>
        <p:spPr>
          <a:xfrm>
            <a:off x="8256233" y="179690"/>
            <a:ext cx="1447060" cy="447982"/>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89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ACE5A4-2CD9-7876-6773-E93DE063B37D}"/>
              </a:ext>
            </a:extLst>
          </p:cNvPr>
          <p:cNvPicPr>
            <a:picLocks noGrp="1" noChangeAspect="1"/>
          </p:cNvPicPr>
          <p:nvPr>
            <p:ph idx="1"/>
          </p:nvPr>
        </p:nvPicPr>
        <p:blipFill>
          <a:blip r:embed="rId2"/>
          <a:stretch>
            <a:fillRect/>
          </a:stretch>
        </p:blipFill>
        <p:spPr>
          <a:xfrm>
            <a:off x="192086" y="949719"/>
            <a:ext cx="1702595" cy="1702595"/>
          </a:xfrm>
          <a:prstGeom prst="rect">
            <a:avLst/>
          </a:prstGeom>
        </p:spPr>
      </p:pic>
      <p:sp>
        <p:nvSpPr>
          <p:cNvPr id="2" name="Title 1">
            <a:extLst>
              <a:ext uri="{FF2B5EF4-FFF2-40B4-BE49-F238E27FC236}">
                <a16:creationId xmlns:a16="http://schemas.microsoft.com/office/drawing/2014/main" id="{A9B3FEF3-3AA7-8A89-D81B-28676230A4E2}"/>
              </a:ext>
            </a:extLst>
          </p:cNvPr>
          <p:cNvSpPr>
            <a:spLocks noGrp="1"/>
          </p:cNvSpPr>
          <p:nvPr>
            <p:ph type="title"/>
          </p:nvPr>
        </p:nvSpPr>
        <p:spPr>
          <a:xfrm>
            <a:off x="1781174" y="3108325"/>
            <a:ext cx="9591675" cy="1177925"/>
          </a:xfrm>
        </p:spPr>
        <p:txBody>
          <a:bodyPr>
            <a:normAutofit/>
          </a:bodyPr>
          <a:lstStyle/>
          <a:p>
            <a:r>
              <a:rPr lang="en-US" sz="1800" b="1" i="0" u="none" strike="noStrike" baseline="0" dirty="0">
                <a:solidFill>
                  <a:srgbClr val="000000"/>
                </a:solidFill>
                <a:highlight>
                  <a:srgbClr val="FFFF00"/>
                </a:highlight>
                <a:latin typeface="Calibri" panose="020F0502020204030204" pitchFamily="34" charset="0"/>
              </a:rPr>
              <a:t>Planned courses must be approved by your Advisor before you can register.</a:t>
            </a:r>
            <a:r>
              <a:rPr lang="en-US" sz="1800" b="0" i="0" u="none" strike="noStrike" baseline="0" dirty="0">
                <a:solidFill>
                  <a:srgbClr val="000000"/>
                </a:solidFill>
                <a:latin typeface="Calibri" panose="020F0502020204030204" pitchFamily="34" charset="0"/>
              </a:rPr>
              <a:t> </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Once sections have been added to your schedule, the next step is to contact your advisor to review and approve the planned courses and </a:t>
            </a:r>
            <a:r>
              <a:rPr lang="en-US" sz="1800" b="0" i="0" u="none" strike="noStrike" baseline="0">
                <a:solidFill>
                  <a:srgbClr val="000000"/>
                </a:solidFill>
                <a:latin typeface="Calibri" panose="020F0502020204030204" pitchFamily="34" charset="0"/>
              </a:rPr>
              <a:t>register you. </a:t>
            </a:r>
            <a:endParaRPr lang="en-US" dirty="0"/>
          </a:p>
        </p:txBody>
      </p:sp>
      <p:sp>
        <p:nvSpPr>
          <p:cNvPr id="5" name="Title 1">
            <a:extLst>
              <a:ext uri="{FF2B5EF4-FFF2-40B4-BE49-F238E27FC236}">
                <a16:creationId xmlns:a16="http://schemas.microsoft.com/office/drawing/2014/main" id="{24814AFA-9C94-898A-1F00-5F4C00453581}"/>
              </a:ext>
            </a:extLst>
          </p:cNvPr>
          <p:cNvSpPr txBox="1">
            <a:spLocks/>
          </p:cNvSpPr>
          <p:nvPr/>
        </p:nvSpPr>
        <p:spPr>
          <a:xfrm>
            <a:off x="1143000" y="1335880"/>
            <a:ext cx="10725150" cy="1177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0000"/>
                </a:solidFill>
                <a:effectLst>
                  <a:outerShdw blurRad="38100" dist="38100" dir="2700000" algn="tl">
                    <a:srgbClr val="000000">
                      <a:alpha val="43137"/>
                    </a:srgbClr>
                  </a:outerShdw>
                </a:effectLst>
                <a:latin typeface="Calibri" panose="020F0502020204030204" pitchFamily="34" charset="0"/>
              </a:rPr>
              <a:t>Request Review of Planned Course(s)</a:t>
            </a:r>
            <a:endParaRPr lang="en-US" sz="8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559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191F-4726-714B-2192-9D5837855E52}"/>
              </a:ext>
            </a:extLst>
          </p:cNvPr>
          <p:cNvSpPr>
            <a:spLocks noGrp="1"/>
          </p:cNvSpPr>
          <p:nvPr>
            <p:ph type="title"/>
          </p:nvPr>
        </p:nvSpPr>
        <p:spPr>
          <a:xfrm>
            <a:off x="571500" y="119641"/>
            <a:ext cx="11182349" cy="1325563"/>
          </a:xfrm>
        </p:spPr>
        <p:txBody>
          <a:bodyPr>
            <a:normAutofit fontScale="90000"/>
          </a:bodyPr>
          <a:lstStyle/>
          <a:p>
            <a:r>
              <a:rPr lang="en-US" sz="1800" b="0" i="0" u="none" strike="noStrike" baseline="0" dirty="0">
                <a:solidFill>
                  <a:srgbClr val="000000"/>
                </a:solidFill>
                <a:latin typeface="Calibri" panose="020F0502020204030204" pitchFamily="34" charset="0"/>
              </a:rPr>
              <a:t>Go to the ‘Student Planning’ drop down menu and select ‘Plan &amp; Schedule’,  then select the Advising tab. This will list who your Advisor is. Click on the email icon next to your advisor’s name to send them a message.  You should also click on Request Review.  Your advisor will go in and Approve the courses. If a course is not in your program, they will respond requesting further details as to why you want to take it.  Note - Financial Aid does not cover courses not in your program and taking a course not in your program will not help you complete your program. </a:t>
            </a:r>
            <a:endParaRPr lang="en-US" dirty="0"/>
          </a:p>
        </p:txBody>
      </p:sp>
      <p:sp>
        <p:nvSpPr>
          <p:cNvPr id="3" name="TextBox 2">
            <a:extLst>
              <a:ext uri="{FF2B5EF4-FFF2-40B4-BE49-F238E27FC236}">
                <a16:creationId xmlns:a16="http://schemas.microsoft.com/office/drawing/2014/main" id="{2CEAE578-E345-3DD2-467D-5AB95D3C607F}"/>
              </a:ext>
            </a:extLst>
          </p:cNvPr>
          <p:cNvSpPr txBox="1"/>
          <p:nvPr/>
        </p:nvSpPr>
        <p:spPr>
          <a:xfrm>
            <a:off x="571500" y="6191448"/>
            <a:ext cx="9350086" cy="369332"/>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After your Advisor completes the review, you now move on to registering for classes. </a:t>
            </a:r>
            <a:endParaRPr lang="en-US" dirty="0"/>
          </a:p>
        </p:txBody>
      </p:sp>
      <p:pic>
        <p:nvPicPr>
          <p:cNvPr id="4" name="Content Placeholder 8">
            <a:extLst>
              <a:ext uri="{FF2B5EF4-FFF2-40B4-BE49-F238E27FC236}">
                <a16:creationId xmlns:a16="http://schemas.microsoft.com/office/drawing/2014/main" id="{FB498FD3-5C09-F819-25BF-9DB10B3B86EB}"/>
              </a:ext>
            </a:extLst>
          </p:cNvPr>
          <p:cNvPicPr>
            <a:picLocks noGrp="1" noChangeAspect="1"/>
          </p:cNvPicPr>
          <p:nvPr>
            <p:ph idx="1"/>
          </p:nvPr>
        </p:nvPicPr>
        <p:blipFill>
          <a:blip r:embed="rId2"/>
          <a:stretch>
            <a:fillRect/>
          </a:stretch>
        </p:blipFill>
        <p:spPr>
          <a:xfrm>
            <a:off x="9015142" y="3648210"/>
            <a:ext cx="3072084" cy="1220956"/>
          </a:xfrm>
        </p:spPr>
      </p:pic>
      <p:pic>
        <p:nvPicPr>
          <p:cNvPr id="5" name="Picture 4">
            <a:extLst>
              <a:ext uri="{FF2B5EF4-FFF2-40B4-BE49-F238E27FC236}">
                <a16:creationId xmlns:a16="http://schemas.microsoft.com/office/drawing/2014/main" id="{C8BE1C41-B328-F865-0368-7A43814B37EB}"/>
              </a:ext>
            </a:extLst>
          </p:cNvPr>
          <p:cNvPicPr>
            <a:picLocks noChangeAspect="1"/>
          </p:cNvPicPr>
          <p:nvPr/>
        </p:nvPicPr>
        <p:blipFill rotWithShape="1">
          <a:blip r:embed="rId3"/>
          <a:srcRect t="8517" r="3273" b="5935"/>
          <a:stretch/>
        </p:blipFill>
        <p:spPr>
          <a:xfrm>
            <a:off x="419100" y="1598740"/>
            <a:ext cx="8810080" cy="4382959"/>
          </a:xfrm>
          <a:prstGeom prst="rect">
            <a:avLst/>
          </a:prstGeom>
        </p:spPr>
      </p:pic>
      <p:cxnSp>
        <p:nvCxnSpPr>
          <p:cNvPr id="6" name="Straight Arrow Connector 5">
            <a:extLst>
              <a:ext uri="{FF2B5EF4-FFF2-40B4-BE49-F238E27FC236}">
                <a16:creationId xmlns:a16="http://schemas.microsoft.com/office/drawing/2014/main" id="{B42FD981-DD0C-2623-3C65-76FB65BD9AB8}"/>
              </a:ext>
            </a:extLst>
          </p:cNvPr>
          <p:cNvCxnSpPr>
            <a:cxnSpLocks/>
          </p:cNvCxnSpPr>
          <p:nvPr/>
        </p:nvCxnSpPr>
        <p:spPr>
          <a:xfrm flipH="1">
            <a:off x="1209675" y="3187358"/>
            <a:ext cx="781050" cy="2095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5ECA23B-45D3-FD15-9562-BCB357260ECF}"/>
              </a:ext>
            </a:extLst>
          </p:cNvPr>
          <p:cNvCxnSpPr/>
          <p:nvPr/>
        </p:nvCxnSpPr>
        <p:spPr>
          <a:xfrm flipH="1">
            <a:off x="8877300" y="3143250"/>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030B2B9-FBC1-7E9F-3C72-649B4807AFCF}"/>
              </a:ext>
            </a:extLst>
          </p:cNvPr>
          <p:cNvCxnSpPr>
            <a:cxnSpLocks/>
          </p:cNvCxnSpPr>
          <p:nvPr/>
        </p:nvCxnSpPr>
        <p:spPr>
          <a:xfrm>
            <a:off x="9744075" y="3143250"/>
            <a:ext cx="628650" cy="5454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1DA795F-1792-2BB2-F3CB-24ADE9F2089C}"/>
              </a:ext>
            </a:extLst>
          </p:cNvPr>
          <p:cNvSpPr/>
          <p:nvPr/>
        </p:nvSpPr>
        <p:spPr>
          <a:xfrm>
            <a:off x="962025" y="3257550"/>
            <a:ext cx="295275" cy="345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875CCB-9B14-6312-C18B-F455B8D6F3D5}"/>
              </a:ext>
            </a:extLst>
          </p:cNvPr>
          <p:cNvSpPr/>
          <p:nvPr/>
        </p:nvSpPr>
        <p:spPr>
          <a:xfrm>
            <a:off x="5948039" y="1598740"/>
            <a:ext cx="1447060" cy="294446"/>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57B1467-9F7E-F9FD-1B10-34DBCF6E5092}"/>
              </a:ext>
            </a:extLst>
          </p:cNvPr>
          <p:cNvSpPr/>
          <p:nvPr/>
        </p:nvSpPr>
        <p:spPr>
          <a:xfrm>
            <a:off x="9229180" y="3688666"/>
            <a:ext cx="953507" cy="325543"/>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874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4604-695F-E95F-D556-4D4EF9F81193}"/>
              </a:ext>
            </a:extLst>
          </p:cNvPr>
          <p:cNvSpPr>
            <a:spLocks noGrp="1"/>
          </p:cNvSpPr>
          <p:nvPr>
            <p:ph type="title"/>
          </p:nvPr>
        </p:nvSpPr>
        <p:spPr>
          <a:xfrm>
            <a:off x="1857375" y="481012"/>
            <a:ext cx="10515600" cy="1325563"/>
          </a:xfrm>
        </p:spPr>
        <p:txBody>
          <a:bodyPr>
            <a:normAutofit/>
          </a:bodyPr>
          <a:lstStyle/>
          <a:p>
            <a:pPr>
              <a:lnSpc>
                <a:spcPct val="100000"/>
              </a:lnSpc>
            </a:pPr>
            <a:r>
              <a:rPr lang="en-US" sz="3600" b="1" dirty="0"/>
              <a:t>How do I know when my classes are registered?</a:t>
            </a:r>
            <a:br>
              <a:rPr lang="en-US" sz="3600" dirty="0"/>
            </a:br>
            <a:r>
              <a:rPr lang="en-US" sz="2400" dirty="0"/>
              <a:t>Registration is complete when the class(es) is green</a:t>
            </a:r>
            <a:r>
              <a:rPr lang="en-US" sz="3200" dirty="0"/>
              <a:t>. </a:t>
            </a:r>
            <a:endParaRPr lang="en-US" sz="3600" dirty="0"/>
          </a:p>
        </p:txBody>
      </p:sp>
      <p:pic>
        <p:nvPicPr>
          <p:cNvPr id="5" name="Content Placeholder 4">
            <a:extLst>
              <a:ext uri="{FF2B5EF4-FFF2-40B4-BE49-F238E27FC236}">
                <a16:creationId xmlns:a16="http://schemas.microsoft.com/office/drawing/2014/main" id="{EB03315A-2BCB-D8FB-ECD6-C096F8F9469A}"/>
              </a:ext>
            </a:extLst>
          </p:cNvPr>
          <p:cNvPicPr>
            <a:picLocks noGrp="1" noChangeAspect="1"/>
          </p:cNvPicPr>
          <p:nvPr>
            <p:ph idx="1"/>
          </p:nvPr>
        </p:nvPicPr>
        <p:blipFill>
          <a:blip r:embed="rId2"/>
          <a:stretch>
            <a:fillRect/>
          </a:stretch>
        </p:blipFill>
        <p:spPr>
          <a:xfrm>
            <a:off x="2018593" y="1897459"/>
            <a:ext cx="8468432" cy="4763493"/>
          </a:xfrm>
        </p:spPr>
      </p:pic>
      <p:pic>
        <p:nvPicPr>
          <p:cNvPr id="6" name="Picture 5">
            <a:extLst>
              <a:ext uri="{FF2B5EF4-FFF2-40B4-BE49-F238E27FC236}">
                <a16:creationId xmlns:a16="http://schemas.microsoft.com/office/drawing/2014/main" id="{E374A48D-E79F-BC7E-398F-4E37346B28B9}"/>
              </a:ext>
            </a:extLst>
          </p:cNvPr>
          <p:cNvPicPr>
            <a:picLocks noChangeAspect="1"/>
          </p:cNvPicPr>
          <p:nvPr/>
        </p:nvPicPr>
        <p:blipFill rotWithShape="1">
          <a:blip r:embed="rId3"/>
          <a:srcRect l="-1" r="2639"/>
          <a:stretch/>
        </p:blipFill>
        <p:spPr>
          <a:xfrm>
            <a:off x="202406" y="249237"/>
            <a:ext cx="1493044" cy="3055938"/>
          </a:xfrm>
          <a:prstGeom prst="rect">
            <a:avLst/>
          </a:prstGeom>
        </p:spPr>
      </p:pic>
      <p:sp>
        <p:nvSpPr>
          <p:cNvPr id="3" name="Rectangle 2">
            <a:extLst>
              <a:ext uri="{FF2B5EF4-FFF2-40B4-BE49-F238E27FC236}">
                <a16:creationId xmlns:a16="http://schemas.microsoft.com/office/drawing/2014/main" id="{5F21BBE8-D504-7D74-6E76-EF6CB9690CFF}"/>
              </a:ext>
            </a:extLst>
          </p:cNvPr>
          <p:cNvSpPr/>
          <p:nvPr/>
        </p:nvSpPr>
        <p:spPr>
          <a:xfrm>
            <a:off x="7115175" y="2290439"/>
            <a:ext cx="1447060" cy="281928"/>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3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7C2A-8EBE-B7DE-97C3-7EC45A1D6C0A}"/>
              </a:ext>
            </a:extLst>
          </p:cNvPr>
          <p:cNvSpPr>
            <a:spLocks noGrp="1"/>
          </p:cNvSpPr>
          <p:nvPr>
            <p:ph type="title"/>
          </p:nvPr>
        </p:nvSpPr>
        <p:spPr>
          <a:xfrm>
            <a:off x="838200" y="365125"/>
            <a:ext cx="11144250" cy="1325563"/>
          </a:xfrm>
        </p:spPr>
        <p:txBody>
          <a:bodyPr/>
          <a:lstStyle/>
          <a:p>
            <a:pPr algn="ctr"/>
            <a:r>
              <a:rPr lang="en-US" b="1" dirty="0">
                <a:effectLst>
                  <a:outerShdw blurRad="38100" dist="38100" dir="2700000" algn="tl">
                    <a:srgbClr val="000000">
                      <a:alpha val="43137"/>
                    </a:srgbClr>
                  </a:outerShdw>
                </a:effectLst>
              </a:rPr>
              <a:t>View and Print Registration Statement/Schedule</a:t>
            </a:r>
          </a:p>
        </p:txBody>
      </p:sp>
      <p:sp>
        <p:nvSpPr>
          <p:cNvPr id="7" name="TextBox 6">
            <a:extLst>
              <a:ext uri="{FF2B5EF4-FFF2-40B4-BE49-F238E27FC236}">
                <a16:creationId xmlns:a16="http://schemas.microsoft.com/office/drawing/2014/main" id="{3E51C8FC-1CBC-1D17-3514-A56BA7330B56}"/>
              </a:ext>
            </a:extLst>
          </p:cNvPr>
          <p:cNvSpPr txBox="1"/>
          <p:nvPr/>
        </p:nvSpPr>
        <p:spPr>
          <a:xfrm>
            <a:off x="542925" y="1606435"/>
            <a:ext cx="10810875" cy="923330"/>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Select the </a:t>
            </a:r>
            <a:r>
              <a:rPr lang="en-US" sz="1800" b="1" i="0" u="none" strike="noStrike" baseline="0" dirty="0">
                <a:solidFill>
                  <a:srgbClr val="000000"/>
                </a:solidFill>
                <a:latin typeface="Calibri" panose="020F0502020204030204" pitchFamily="34" charset="0"/>
              </a:rPr>
              <a:t>HOME </a:t>
            </a:r>
            <a:r>
              <a:rPr lang="en-US" sz="1800" b="0" i="0" u="none" strike="noStrike" baseline="0" dirty="0">
                <a:solidFill>
                  <a:srgbClr val="000000"/>
                </a:solidFill>
                <a:latin typeface="Calibri" panose="020F0502020204030204" pitchFamily="34" charset="0"/>
              </a:rPr>
              <a:t>button at any time to take you to the main menu. </a:t>
            </a:r>
          </a:p>
          <a:p>
            <a:r>
              <a:rPr lang="en-US" sz="1800" b="0" i="0" u="none" strike="noStrike" baseline="0" dirty="0">
                <a:solidFill>
                  <a:srgbClr val="000000"/>
                </a:solidFill>
                <a:latin typeface="Calibri" panose="020F0502020204030204" pitchFamily="34" charset="0"/>
              </a:rPr>
              <a:t>Next, select the student finance box to view and print your schedule and tuition statement. </a:t>
            </a:r>
          </a:p>
          <a:p>
            <a:r>
              <a:rPr lang="en-US" sz="1800" b="0" i="0" u="none" strike="noStrike" baseline="0" dirty="0">
                <a:solidFill>
                  <a:srgbClr val="000000"/>
                </a:solidFill>
                <a:latin typeface="Calibri" panose="020F0502020204030204" pitchFamily="34" charset="0"/>
              </a:rPr>
              <a:t>(You will only be able to view and print if you are registered for classes) </a:t>
            </a:r>
            <a:endParaRPr lang="en-US" dirty="0"/>
          </a:p>
        </p:txBody>
      </p:sp>
      <p:grpSp>
        <p:nvGrpSpPr>
          <p:cNvPr id="16" name="Group 15">
            <a:extLst>
              <a:ext uri="{FF2B5EF4-FFF2-40B4-BE49-F238E27FC236}">
                <a16:creationId xmlns:a16="http://schemas.microsoft.com/office/drawing/2014/main" id="{FF8A3D9E-F014-A15C-7180-CF89B2D33A28}"/>
              </a:ext>
            </a:extLst>
          </p:cNvPr>
          <p:cNvGrpSpPr/>
          <p:nvPr/>
        </p:nvGrpSpPr>
        <p:grpSpPr>
          <a:xfrm>
            <a:off x="702723" y="2671320"/>
            <a:ext cx="9896475" cy="4120097"/>
            <a:chOff x="1371600" y="3771900"/>
            <a:chExt cx="8098503" cy="3257550"/>
          </a:xfrm>
        </p:grpSpPr>
        <p:grpSp>
          <p:nvGrpSpPr>
            <p:cNvPr id="15" name="Group 14">
              <a:extLst>
                <a:ext uri="{FF2B5EF4-FFF2-40B4-BE49-F238E27FC236}">
                  <a16:creationId xmlns:a16="http://schemas.microsoft.com/office/drawing/2014/main" id="{C5846B94-DDD8-7B2C-D63B-6223E7056CC7}"/>
                </a:ext>
              </a:extLst>
            </p:cNvPr>
            <p:cNvGrpSpPr/>
            <p:nvPr/>
          </p:nvGrpSpPr>
          <p:grpSpPr>
            <a:xfrm>
              <a:off x="1371600" y="3771900"/>
              <a:ext cx="8098503" cy="3257550"/>
              <a:chOff x="1371600" y="2962275"/>
              <a:chExt cx="8098503" cy="3257550"/>
            </a:xfrm>
          </p:grpSpPr>
          <p:pic>
            <p:nvPicPr>
              <p:cNvPr id="9" name="Picture 8">
                <a:extLst>
                  <a:ext uri="{FF2B5EF4-FFF2-40B4-BE49-F238E27FC236}">
                    <a16:creationId xmlns:a16="http://schemas.microsoft.com/office/drawing/2014/main" id="{D8D67EC8-1E10-F0FD-166F-D3C1BCFC472B}"/>
                  </a:ext>
                </a:extLst>
              </p:cNvPr>
              <p:cNvPicPr>
                <a:picLocks noChangeAspect="1"/>
              </p:cNvPicPr>
              <p:nvPr/>
            </p:nvPicPr>
            <p:blipFill rotWithShape="1">
              <a:blip r:embed="rId2"/>
              <a:srcRect b="52500"/>
              <a:stretch/>
            </p:blipFill>
            <p:spPr>
              <a:xfrm>
                <a:off x="1371600" y="2962275"/>
                <a:ext cx="8098503" cy="3257550"/>
              </a:xfrm>
              <a:prstGeom prst="rect">
                <a:avLst/>
              </a:prstGeom>
            </p:spPr>
          </p:pic>
          <p:cxnSp>
            <p:nvCxnSpPr>
              <p:cNvPr id="14" name="Straight Arrow Connector 13">
                <a:extLst>
                  <a:ext uri="{FF2B5EF4-FFF2-40B4-BE49-F238E27FC236}">
                    <a16:creationId xmlns:a16="http://schemas.microsoft.com/office/drawing/2014/main" id="{6D4A6362-458A-7E17-7544-FEE962763802}"/>
                  </a:ext>
                </a:extLst>
              </p:cNvPr>
              <p:cNvCxnSpPr/>
              <p:nvPr/>
            </p:nvCxnSpPr>
            <p:spPr>
              <a:xfrm flipH="1">
                <a:off x="4781550" y="4048125"/>
                <a:ext cx="1000125" cy="2667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8D94E36-9DBD-C223-4C82-C4EB48BF7381}"/>
                </a:ext>
              </a:extLst>
            </p:cNvPr>
            <p:cNvSpPr/>
            <p:nvPr/>
          </p:nvSpPr>
          <p:spPr>
            <a:xfrm>
              <a:off x="1371600" y="4038600"/>
              <a:ext cx="428625" cy="438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3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E1CE-50BC-DF0C-294D-ACC363A6925A}"/>
              </a:ext>
            </a:extLst>
          </p:cNvPr>
          <p:cNvSpPr>
            <a:spLocks noGrp="1"/>
          </p:cNvSpPr>
          <p:nvPr>
            <p:ph type="title"/>
          </p:nvPr>
        </p:nvSpPr>
        <p:spPr/>
        <p:txBody>
          <a:bodyPr>
            <a:normAutofit fontScale="90000"/>
          </a:bodyPr>
          <a:lstStyle/>
          <a:p>
            <a:pPr algn="ctr"/>
            <a:r>
              <a:rPr lang="en-US" sz="4800" b="1" i="0" u="none" strike="noStrike" baseline="0" dirty="0">
                <a:solidFill>
                  <a:srgbClr val="000000"/>
                </a:solidFill>
                <a:effectLst>
                  <a:outerShdw blurRad="38100" dist="38100" dir="2700000" algn="tl">
                    <a:srgbClr val="000000">
                      <a:alpha val="43137"/>
                    </a:srgbClr>
                  </a:outerShdw>
                </a:effectLst>
                <a:latin typeface="Calibri" panose="020F0502020204030204" pitchFamily="34" charset="0"/>
              </a:rPr>
              <a:t>View Financial Aid Information </a:t>
            </a:r>
            <a:br>
              <a:rPr lang="en-US" sz="1800" b="0" i="0" u="none" strike="noStrike" baseline="0" dirty="0">
                <a:solidFill>
                  <a:srgbClr val="000000"/>
                </a:solidFill>
                <a:latin typeface="Calibri" panose="020F0502020204030204" pitchFamily="34" charset="0"/>
              </a:rPr>
            </a:br>
            <a:endParaRPr lang="en-US" dirty="0"/>
          </a:p>
        </p:txBody>
      </p:sp>
      <p:sp>
        <p:nvSpPr>
          <p:cNvPr id="5" name="TextBox 4">
            <a:extLst>
              <a:ext uri="{FF2B5EF4-FFF2-40B4-BE49-F238E27FC236}">
                <a16:creationId xmlns:a16="http://schemas.microsoft.com/office/drawing/2014/main" id="{FAF9D163-2433-BA9A-CF3B-ACC313FD1FFF}"/>
              </a:ext>
            </a:extLst>
          </p:cNvPr>
          <p:cNvSpPr txBox="1"/>
          <p:nvPr/>
        </p:nvSpPr>
        <p:spPr>
          <a:xfrm>
            <a:off x="552450" y="1645866"/>
            <a:ext cx="10968166" cy="1138773"/>
          </a:xfrm>
          <a:prstGeom prst="rect">
            <a:avLst/>
          </a:prstGeom>
          <a:noFill/>
        </p:spPr>
        <p:txBody>
          <a:bodyPr wrap="square">
            <a:spAutoFit/>
          </a:bodyPr>
          <a:lstStyle/>
          <a:p>
            <a:r>
              <a:rPr lang="en-US" sz="1800" b="0" i="1" u="none" strike="noStrike" baseline="0" dirty="0">
                <a:solidFill>
                  <a:srgbClr val="000000"/>
                </a:solidFill>
                <a:latin typeface="Calibri" panose="020F0502020204030204" pitchFamily="34" charset="0"/>
              </a:rPr>
              <a:t>For students who receive financial aid </a:t>
            </a:r>
            <a:r>
              <a:rPr lang="en-US" b="0" i="1" u="none" strike="noStrike" baseline="0" dirty="0">
                <a:solidFill>
                  <a:srgbClr val="000000"/>
                </a:solidFill>
                <a:latin typeface="Calibri" panose="020F0502020204030204" pitchFamily="34" charset="0"/>
              </a:rPr>
              <a:t>only</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Select the </a:t>
            </a:r>
            <a:r>
              <a:rPr lang="en-US" sz="2400" b="1" i="0" u="none" strike="noStrike" baseline="0" dirty="0">
                <a:solidFill>
                  <a:srgbClr val="000000"/>
                </a:solidFill>
                <a:latin typeface="Calibri" panose="020F0502020204030204" pitchFamily="34" charset="0"/>
              </a:rPr>
              <a:t>Home </a:t>
            </a:r>
            <a:r>
              <a:rPr lang="en-US" sz="2400" b="0" i="0" u="none" strike="noStrike" baseline="0" dirty="0">
                <a:solidFill>
                  <a:srgbClr val="000000"/>
                </a:solidFill>
                <a:latin typeface="Calibri" panose="020F0502020204030204" pitchFamily="34" charset="0"/>
              </a:rPr>
              <a:t>button to return to the main menu. Select the </a:t>
            </a:r>
            <a:r>
              <a:rPr lang="en-US" sz="2400" b="1" i="0" u="none" strike="noStrike" baseline="0" dirty="0">
                <a:solidFill>
                  <a:srgbClr val="000000"/>
                </a:solidFill>
                <a:latin typeface="Calibri" panose="020F0502020204030204" pitchFamily="34" charset="0"/>
              </a:rPr>
              <a:t>Financial Aid </a:t>
            </a:r>
            <a:r>
              <a:rPr lang="en-US" sz="2400" b="0" i="0" u="none" strike="noStrike" baseline="0" dirty="0">
                <a:solidFill>
                  <a:srgbClr val="000000"/>
                </a:solidFill>
                <a:latin typeface="Calibri" panose="020F0502020204030204" pitchFamily="34" charset="0"/>
              </a:rPr>
              <a:t>box.</a:t>
            </a: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From here you can manage your financial aid </a:t>
            </a:r>
            <a:r>
              <a:rPr lang="en-US" sz="1800" b="0" i="0" u="none" strike="noStrike" baseline="0" dirty="0">
                <a:solidFill>
                  <a:srgbClr val="000000"/>
                </a:solidFill>
                <a:latin typeface="Calibri" panose="020F0502020204030204" pitchFamily="34" charset="0"/>
              </a:rPr>
              <a:t>information and accept your award letter. </a:t>
            </a:r>
            <a:endParaRPr lang="en-US" dirty="0"/>
          </a:p>
        </p:txBody>
      </p:sp>
      <p:grpSp>
        <p:nvGrpSpPr>
          <p:cNvPr id="13" name="Group 12">
            <a:extLst>
              <a:ext uri="{FF2B5EF4-FFF2-40B4-BE49-F238E27FC236}">
                <a16:creationId xmlns:a16="http://schemas.microsoft.com/office/drawing/2014/main" id="{1C0AB5D5-0D0F-51D8-B289-2A08F3707C1C}"/>
              </a:ext>
            </a:extLst>
          </p:cNvPr>
          <p:cNvGrpSpPr/>
          <p:nvPr/>
        </p:nvGrpSpPr>
        <p:grpSpPr>
          <a:xfrm>
            <a:off x="-1076326" y="3667124"/>
            <a:ext cx="12944476" cy="2486025"/>
            <a:chOff x="-1123951" y="3581400"/>
            <a:chExt cx="12644567" cy="2154650"/>
          </a:xfrm>
        </p:grpSpPr>
        <p:grpSp>
          <p:nvGrpSpPr>
            <p:cNvPr id="12" name="Group 11">
              <a:extLst>
                <a:ext uri="{FF2B5EF4-FFF2-40B4-BE49-F238E27FC236}">
                  <a16:creationId xmlns:a16="http://schemas.microsoft.com/office/drawing/2014/main" id="{580D336E-6686-0138-B9E3-02F738FDE45A}"/>
                </a:ext>
              </a:extLst>
            </p:cNvPr>
            <p:cNvGrpSpPr/>
            <p:nvPr/>
          </p:nvGrpSpPr>
          <p:grpSpPr>
            <a:xfrm>
              <a:off x="-1123951" y="3581400"/>
              <a:ext cx="12644567" cy="2154650"/>
              <a:chOff x="-1123951" y="2649449"/>
              <a:chExt cx="12644567" cy="2154650"/>
            </a:xfrm>
          </p:grpSpPr>
          <p:pic>
            <p:nvPicPr>
              <p:cNvPr id="7" name="Picture 6">
                <a:extLst>
                  <a:ext uri="{FF2B5EF4-FFF2-40B4-BE49-F238E27FC236}">
                    <a16:creationId xmlns:a16="http://schemas.microsoft.com/office/drawing/2014/main" id="{EB305183-CBFE-DF1E-DEC1-67090490FD27}"/>
                  </a:ext>
                </a:extLst>
              </p:cNvPr>
              <p:cNvPicPr>
                <a:picLocks noChangeAspect="1"/>
              </p:cNvPicPr>
              <p:nvPr/>
            </p:nvPicPr>
            <p:blipFill rotWithShape="1">
              <a:blip r:embed="rId2"/>
              <a:srcRect l="-12969" t="5043" r="12969" b="-5043"/>
              <a:stretch/>
            </p:blipFill>
            <p:spPr>
              <a:xfrm>
                <a:off x="-1123951" y="2649449"/>
                <a:ext cx="12644567" cy="2154650"/>
              </a:xfrm>
              <a:prstGeom prst="rect">
                <a:avLst/>
              </a:prstGeom>
            </p:spPr>
          </p:pic>
          <p:cxnSp>
            <p:nvCxnSpPr>
              <p:cNvPr id="10" name="Straight Arrow Connector 9">
                <a:extLst>
                  <a:ext uri="{FF2B5EF4-FFF2-40B4-BE49-F238E27FC236}">
                    <a16:creationId xmlns:a16="http://schemas.microsoft.com/office/drawing/2014/main" id="{FB55FCE4-8824-27A7-0C26-B4C3CE5A742D}"/>
                  </a:ext>
                </a:extLst>
              </p:cNvPr>
              <p:cNvCxnSpPr>
                <a:cxnSpLocks/>
              </p:cNvCxnSpPr>
              <p:nvPr/>
            </p:nvCxnSpPr>
            <p:spPr>
              <a:xfrm flipH="1">
                <a:off x="8620125" y="3705225"/>
                <a:ext cx="828675" cy="3699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8" name="Oval 7">
              <a:extLst>
                <a:ext uri="{FF2B5EF4-FFF2-40B4-BE49-F238E27FC236}">
                  <a16:creationId xmlns:a16="http://schemas.microsoft.com/office/drawing/2014/main" id="{BA643175-A0B1-61D5-507D-103CA275601F}"/>
                </a:ext>
              </a:extLst>
            </p:cNvPr>
            <p:cNvSpPr/>
            <p:nvPr/>
          </p:nvSpPr>
          <p:spPr>
            <a:xfrm>
              <a:off x="552450" y="4126936"/>
              <a:ext cx="447675" cy="438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423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4" name="Graphic 33" descr="Books">
            <a:extLst>
              <a:ext uri="{FF2B5EF4-FFF2-40B4-BE49-F238E27FC236}">
                <a16:creationId xmlns:a16="http://schemas.microsoft.com/office/drawing/2014/main" id="{15A028D6-D0BE-1D7A-2F88-385532C0D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476" y="2480956"/>
            <a:ext cx="3913334" cy="3913334"/>
          </a:xfrm>
          <a:prstGeom prst="rect">
            <a:avLst/>
          </a:prstGeom>
        </p:spPr>
      </p:pic>
      <p:sp>
        <p:nvSpPr>
          <p:cNvPr id="39" name="Rectangle 3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7" name="Content Placeholder 2">
            <a:extLst>
              <a:ext uri="{FF2B5EF4-FFF2-40B4-BE49-F238E27FC236}">
                <a16:creationId xmlns:a16="http://schemas.microsoft.com/office/drawing/2014/main" id="{249A591C-8F73-332D-BCFE-A444D74BAD91}"/>
              </a:ext>
            </a:extLst>
          </p:cNvPr>
          <p:cNvSpPr>
            <a:spLocks noGrp="1"/>
          </p:cNvSpPr>
          <p:nvPr>
            <p:ph idx="1"/>
          </p:nvPr>
        </p:nvSpPr>
        <p:spPr>
          <a:xfrm>
            <a:off x="7761639" y="900442"/>
            <a:ext cx="3514088" cy="5048417"/>
          </a:xfrm>
        </p:spPr>
        <p:txBody>
          <a:bodyPr anchor="ctr">
            <a:normAutofit/>
          </a:bodyPr>
          <a:lstStyle/>
          <a:p>
            <a:pPr marL="0" indent="0">
              <a:buNone/>
            </a:pPr>
            <a:r>
              <a:rPr lang="en-US" sz="2400" b="1" dirty="0"/>
              <a:t>Questions???</a:t>
            </a:r>
          </a:p>
          <a:p>
            <a:pPr marL="0" indent="0">
              <a:buNone/>
            </a:pPr>
            <a:r>
              <a:rPr lang="en-US" sz="2400" dirty="0"/>
              <a:t>Contact Student Services at (252) 862-1200</a:t>
            </a:r>
          </a:p>
        </p:txBody>
      </p:sp>
    </p:spTree>
    <p:extLst>
      <p:ext uri="{BB962C8B-B14F-4D97-AF65-F5344CB8AC3E}">
        <p14:creationId xmlns:p14="http://schemas.microsoft.com/office/powerpoint/2010/main" val="287181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 name="Content Placeholder 2">
            <a:extLst>
              <a:ext uri="{FF2B5EF4-FFF2-40B4-BE49-F238E27FC236}">
                <a16:creationId xmlns:a16="http://schemas.microsoft.com/office/drawing/2014/main" id="{C7BE1200-34FC-51B4-3588-0ED298FCB6DC}"/>
              </a:ext>
            </a:extLst>
          </p:cNvPr>
          <p:cNvGraphicFramePr>
            <a:graphicFrameLocks noGrp="1"/>
          </p:cNvGraphicFramePr>
          <p:nvPr>
            <p:ph idx="1"/>
            <p:extLst>
              <p:ext uri="{D42A27DB-BD31-4B8C-83A1-F6EECF244321}">
                <p14:modId xmlns:p14="http://schemas.microsoft.com/office/powerpoint/2010/main" val="150923352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Writing an appointment on a paper agenda">
            <a:extLst>
              <a:ext uri="{FF2B5EF4-FFF2-40B4-BE49-F238E27FC236}">
                <a16:creationId xmlns:a16="http://schemas.microsoft.com/office/drawing/2014/main" id="{D45FCD5C-87D7-3E1F-52E0-F2F0BEF9B168}"/>
              </a:ext>
            </a:extLst>
          </p:cNvPr>
          <p:cNvPicPr>
            <a:picLocks noChangeAspect="1"/>
          </p:cNvPicPr>
          <p:nvPr/>
        </p:nvPicPr>
        <p:blipFill rotWithShape="1">
          <a:blip r:embed="rId7"/>
          <a:srcRect r="54881" b="-1"/>
          <a:stretch/>
        </p:blipFill>
        <p:spPr>
          <a:xfrm>
            <a:off x="20" y="10"/>
            <a:ext cx="4635571" cy="6857990"/>
          </a:xfrm>
          <a:prstGeom prst="rect">
            <a:avLst/>
          </a:prstGeom>
          <a:effectLst/>
        </p:spPr>
      </p:pic>
      <p:cxnSp>
        <p:nvCxnSpPr>
          <p:cNvPr id="23"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B0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7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31F9-254F-2FBF-A070-399FA7DF4899}"/>
              </a:ext>
            </a:extLst>
          </p:cNvPr>
          <p:cNvSpPr>
            <a:spLocks noGrp="1"/>
          </p:cNvSpPr>
          <p:nvPr>
            <p:ph type="ctrTitle"/>
          </p:nvPr>
        </p:nvSpPr>
        <p:spPr>
          <a:xfrm>
            <a:off x="1065402" y="531318"/>
            <a:ext cx="10421748" cy="1151053"/>
          </a:xfrm>
        </p:spPr>
        <p:txBody>
          <a:bodyPr>
            <a:normAutofit/>
          </a:bodyPr>
          <a:lstStyle/>
          <a:p>
            <a:r>
              <a:rPr lang="en-US" sz="6000" b="1" kern="1200" dirty="0">
                <a:solidFill>
                  <a:schemeClr val="tx1"/>
                </a:solidFill>
                <a:effectLst>
                  <a:outerShdw blurRad="38100" dist="38100" dir="2700000" algn="tl">
                    <a:srgbClr val="000000">
                      <a:alpha val="43137"/>
                    </a:srgbClr>
                  </a:outerShdw>
                </a:effectLst>
                <a:latin typeface="+mj-lt"/>
                <a:ea typeface="+mj-ea"/>
                <a:cs typeface="+mj-cs"/>
              </a:rPr>
              <a:t>How to access Student Planning</a:t>
            </a:r>
            <a:endParaRPr lang="en-US" b="1"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9DF57680-7487-1C4E-E95C-7D3C204CFE70}"/>
              </a:ext>
            </a:extLst>
          </p:cNvPr>
          <p:cNvSpPr>
            <a:spLocks noChangeArrowheads="1"/>
          </p:cNvSpPr>
          <p:nvPr/>
        </p:nvSpPr>
        <p:spPr bwMode="auto">
          <a:xfrm>
            <a:off x="-83890" y="22818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4D1D6A74-4E3D-74E8-8976-07640CB54975}"/>
              </a:ext>
            </a:extLst>
          </p:cNvPr>
          <p:cNvSpPr>
            <a:spLocks noChangeArrowheads="1"/>
          </p:cNvSpPr>
          <p:nvPr/>
        </p:nvSpPr>
        <p:spPr bwMode="auto">
          <a:xfrm>
            <a:off x="1219200" y="5198741"/>
            <a:ext cx="88364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the Roanoke-Chowan Community College homepage, www.roanokechowan.edu, click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Self-Service</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the top banner.</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38934D4E-DDDD-2BCC-C65F-53760724CDB6}"/>
              </a:ext>
            </a:extLst>
          </p:cNvPr>
          <p:cNvGrpSpPr/>
          <p:nvPr/>
        </p:nvGrpSpPr>
        <p:grpSpPr>
          <a:xfrm>
            <a:off x="787863" y="2592198"/>
            <a:ext cx="9970098" cy="1673604"/>
            <a:chOff x="787863" y="2592198"/>
            <a:chExt cx="9970098" cy="1673604"/>
          </a:xfrm>
        </p:grpSpPr>
        <p:pic>
          <p:nvPicPr>
            <p:cNvPr id="8" name="Picture 7">
              <a:extLst>
                <a:ext uri="{FF2B5EF4-FFF2-40B4-BE49-F238E27FC236}">
                  <a16:creationId xmlns:a16="http://schemas.microsoft.com/office/drawing/2014/main" id="{A4600853-5C81-E4F8-B4D3-065E43E21A76}"/>
                </a:ext>
              </a:extLst>
            </p:cNvPr>
            <p:cNvPicPr>
              <a:picLocks noChangeAspect="1"/>
            </p:cNvPicPr>
            <p:nvPr/>
          </p:nvPicPr>
          <p:blipFill rotWithShape="1">
            <a:blip r:embed="rId2"/>
            <a:srcRect b="5751"/>
            <a:stretch/>
          </p:blipFill>
          <p:spPr>
            <a:xfrm>
              <a:off x="787863" y="2592198"/>
              <a:ext cx="9970098" cy="1673604"/>
            </a:xfrm>
            <a:prstGeom prst="rect">
              <a:avLst/>
            </a:prstGeom>
          </p:spPr>
        </p:pic>
        <p:sp>
          <p:nvSpPr>
            <p:cNvPr id="3" name="Oval 2">
              <a:extLst>
                <a:ext uri="{FF2B5EF4-FFF2-40B4-BE49-F238E27FC236}">
                  <a16:creationId xmlns:a16="http://schemas.microsoft.com/office/drawing/2014/main" id="{0CBF10E6-1E20-7799-7140-43313F8363A4}"/>
                </a:ext>
              </a:extLst>
            </p:cNvPr>
            <p:cNvSpPr/>
            <p:nvPr/>
          </p:nvSpPr>
          <p:spPr>
            <a:xfrm>
              <a:off x="3803904" y="2739005"/>
              <a:ext cx="969264" cy="4888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FA0657E-5979-E023-60D3-03959D73284E}"/>
                </a:ext>
              </a:extLst>
            </p:cNvPr>
            <p:cNvCxnSpPr/>
            <p:nvPr/>
          </p:nvCxnSpPr>
          <p:spPr>
            <a:xfrm flipH="1" flipV="1">
              <a:off x="4599432" y="3227832"/>
              <a:ext cx="649224" cy="7223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5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59498-B8A5-E198-8A17-534B4AA6E0EA}"/>
              </a:ext>
            </a:extLst>
          </p:cNvPr>
          <p:cNvSpPr>
            <a:spLocks noGrp="1"/>
          </p:cNvSpPr>
          <p:nvPr>
            <p:ph type="title"/>
          </p:nvPr>
        </p:nvSpPr>
        <p:spPr/>
        <p:txBody>
          <a:bodyPr>
            <a:normAutofit fontScale="90000"/>
          </a:bodyPr>
          <a:lstStyle/>
          <a:p>
            <a:r>
              <a:rPr lang="en-US" sz="2700" dirty="0">
                <a:effectLst/>
                <a:latin typeface="Calibri" panose="020F0502020204030204" pitchFamily="34" charset="0"/>
                <a:ea typeface="Calibri" panose="020F0502020204030204" pitchFamily="34" charset="0"/>
                <a:cs typeface="Times New Roman" panose="02020603050405020304" pitchFamily="18" charset="0"/>
              </a:rPr>
              <a:t>At the Ellucian page, enter your Roanoke-Chowan Community College Username and Password to log in.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descr="Graphical user interface, text, application, chat or text message&#10;&#10;Description automatically generated">
            <a:extLst>
              <a:ext uri="{FF2B5EF4-FFF2-40B4-BE49-F238E27FC236}">
                <a16:creationId xmlns:a16="http://schemas.microsoft.com/office/drawing/2014/main" id="{6B38FBAE-FB86-EAC7-E892-A19B8ED9AF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081" y="1643380"/>
            <a:ext cx="4365380" cy="4849495"/>
          </a:xfrm>
          <a:prstGeom prst="rect">
            <a:avLst/>
          </a:prstGeom>
        </p:spPr>
      </p:pic>
    </p:spTree>
    <p:extLst>
      <p:ext uri="{BB962C8B-B14F-4D97-AF65-F5344CB8AC3E}">
        <p14:creationId xmlns:p14="http://schemas.microsoft.com/office/powerpoint/2010/main" val="424168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80593B34-ED15-B46D-C9C5-45581CB055F7}"/>
              </a:ext>
            </a:extLst>
          </p:cNvPr>
          <p:cNvPicPr>
            <a:picLocks noChangeAspect="1"/>
          </p:cNvPicPr>
          <p:nvPr/>
        </p:nvPicPr>
        <p:blipFill>
          <a:blip r:embed="rId2"/>
          <a:stretch>
            <a:fillRect/>
          </a:stretch>
        </p:blipFill>
        <p:spPr>
          <a:xfrm>
            <a:off x="1655253" y="1863801"/>
            <a:ext cx="8881492" cy="4440746"/>
          </a:xfrm>
          <a:prstGeom prst="rect">
            <a:avLst/>
          </a:prstGeom>
        </p:spPr>
      </p:pic>
      <p:sp>
        <p:nvSpPr>
          <p:cNvPr id="3" name="Oval 2">
            <a:extLst>
              <a:ext uri="{FF2B5EF4-FFF2-40B4-BE49-F238E27FC236}">
                <a16:creationId xmlns:a16="http://schemas.microsoft.com/office/drawing/2014/main" id="{D6C4FF89-2001-AD7F-EAE6-68EC09DC9DE2}"/>
              </a:ext>
            </a:extLst>
          </p:cNvPr>
          <p:cNvSpPr/>
          <p:nvPr/>
        </p:nvSpPr>
        <p:spPr>
          <a:xfrm>
            <a:off x="2190750" y="4233672"/>
            <a:ext cx="1590675" cy="4431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E5D661D-56F4-665B-718F-B1B6E05314E9}"/>
              </a:ext>
            </a:extLst>
          </p:cNvPr>
          <p:cNvCxnSpPr/>
          <p:nvPr/>
        </p:nvCxnSpPr>
        <p:spPr>
          <a:xfrm flipH="1" flipV="1">
            <a:off x="3520440" y="4676775"/>
            <a:ext cx="566928" cy="6084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0AF2788-A306-20D0-8DAF-00DE9177BE88}"/>
              </a:ext>
            </a:extLst>
          </p:cNvPr>
          <p:cNvSpPr>
            <a:spLocks noGrp="1"/>
          </p:cNvSpPr>
          <p:nvPr>
            <p:ph idx="1"/>
          </p:nvPr>
        </p:nvSpPr>
        <p:spPr>
          <a:xfrm>
            <a:off x="1091926" y="637711"/>
            <a:ext cx="10232689" cy="413550"/>
          </a:xfrm>
        </p:spPr>
        <p:txBody>
          <a:bodyPr/>
          <a:lstStyle/>
          <a:p>
            <a:pPr marL="0" indent="0">
              <a:buNone/>
            </a:pPr>
            <a:r>
              <a:rPr lang="en-US" sz="1800" b="0" i="0" u="none" strike="noStrike" baseline="0" dirty="0">
                <a:solidFill>
                  <a:srgbClr val="000000"/>
                </a:solidFill>
                <a:latin typeface="Calibri" panose="020F0502020204030204" pitchFamily="34" charset="0"/>
              </a:rPr>
              <a:t>At the Self-Service landing page, select Student Planning</a:t>
            </a:r>
            <a:endParaRPr lang="en-US" dirty="0"/>
          </a:p>
        </p:txBody>
      </p:sp>
    </p:spTree>
    <p:extLst>
      <p:ext uri="{BB962C8B-B14F-4D97-AF65-F5344CB8AC3E}">
        <p14:creationId xmlns:p14="http://schemas.microsoft.com/office/powerpoint/2010/main" val="219897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FDBF-EDBA-02E1-F4DC-8B69200B062E}"/>
              </a:ext>
            </a:extLst>
          </p:cNvPr>
          <p:cNvSpPr>
            <a:spLocks noGrp="1"/>
          </p:cNvSpPr>
          <p:nvPr>
            <p:ph type="title"/>
          </p:nvPr>
        </p:nvSpPr>
        <p:spPr/>
        <p:txBody>
          <a:bodyPr>
            <a:normAutofit/>
          </a:bodyPr>
          <a:lstStyle/>
          <a:p>
            <a:pPr algn="ctr"/>
            <a:r>
              <a:rPr lang="en-US" sz="6000" b="1" dirty="0">
                <a:effectLst>
                  <a:outerShdw blurRad="38100" dist="38100" dir="2700000" algn="tl">
                    <a:srgbClr val="000000">
                      <a:alpha val="43137"/>
                    </a:srgbClr>
                  </a:outerShdw>
                </a:effectLst>
              </a:rPr>
              <a:t>Plan and Schedule Classes</a:t>
            </a:r>
          </a:p>
        </p:txBody>
      </p:sp>
      <p:sp>
        <p:nvSpPr>
          <p:cNvPr id="3" name="Content Placeholder 2">
            <a:extLst>
              <a:ext uri="{FF2B5EF4-FFF2-40B4-BE49-F238E27FC236}">
                <a16:creationId xmlns:a16="http://schemas.microsoft.com/office/drawing/2014/main" id="{7319B1C5-BAEB-C941-AEE3-C1F3051A6BB9}"/>
              </a:ext>
            </a:extLst>
          </p:cNvPr>
          <p:cNvSpPr>
            <a:spLocks noGrp="1"/>
          </p:cNvSpPr>
          <p:nvPr>
            <p:ph idx="1"/>
          </p:nvPr>
        </p:nvSpPr>
        <p:spPr>
          <a:xfrm>
            <a:off x="838200" y="1690688"/>
            <a:ext cx="10232689" cy="4351338"/>
          </a:xfrm>
        </p:spPr>
        <p:txBody>
          <a:bodyPr/>
          <a:lstStyle/>
          <a:p>
            <a:pPr marL="0" indent="0">
              <a:buNone/>
            </a:pPr>
            <a:r>
              <a:rPr lang="en-US" sz="1800" b="0" i="0" u="none" strike="noStrike" baseline="0" dirty="0">
                <a:solidFill>
                  <a:srgbClr val="000000"/>
                </a:solidFill>
                <a:latin typeface="Calibri" panose="020F0502020204030204" pitchFamily="34" charset="0"/>
              </a:rPr>
              <a:t>There are multiple ways to view course options for a semester, but for this tutorial, I will show you the steps ‘View Your Progress’ and ‘Plan your Degree &amp; Register for Classes’. </a:t>
            </a:r>
            <a:endParaRPr lang="en-US" dirty="0"/>
          </a:p>
        </p:txBody>
      </p:sp>
      <p:pic>
        <p:nvPicPr>
          <p:cNvPr id="4" name="Picture 3">
            <a:extLst>
              <a:ext uri="{FF2B5EF4-FFF2-40B4-BE49-F238E27FC236}">
                <a16:creationId xmlns:a16="http://schemas.microsoft.com/office/drawing/2014/main" id="{37B626D0-EC7E-B63F-1135-1B451E0F6ECD}"/>
              </a:ext>
            </a:extLst>
          </p:cNvPr>
          <p:cNvPicPr>
            <a:picLocks noChangeAspect="1"/>
          </p:cNvPicPr>
          <p:nvPr/>
        </p:nvPicPr>
        <p:blipFill>
          <a:blip r:embed="rId2"/>
          <a:stretch>
            <a:fillRect/>
          </a:stretch>
        </p:blipFill>
        <p:spPr>
          <a:xfrm>
            <a:off x="747304" y="2568269"/>
            <a:ext cx="10697392" cy="3663856"/>
          </a:xfrm>
          <a:prstGeom prst="rect">
            <a:avLst/>
          </a:prstGeom>
        </p:spPr>
      </p:pic>
      <p:sp>
        <p:nvSpPr>
          <p:cNvPr id="5" name="Rectangle 4">
            <a:extLst>
              <a:ext uri="{FF2B5EF4-FFF2-40B4-BE49-F238E27FC236}">
                <a16:creationId xmlns:a16="http://schemas.microsoft.com/office/drawing/2014/main" id="{0F24392E-48B6-1FE6-329F-8963D5B4FCA1}"/>
              </a:ext>
            </a:extLst>
          </p:cNvPr>
          <p:cNvSpPr/>
          <p:nvPr/>
        </p:nvSpPr>
        <p:spPr>
          <a:xfrm>
            <a:off x="7918882" y="2568269"/>
            <a:ext cx="1447060" cy="447982"/>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4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6EEC-4013-BE5E-0FA8-AF9F943C4C54}"/>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b="1" kern="1200" dirty="0">
                <a:solidFill>
                  <a:schemeClr val="tx1"/>
                </a:solidFill>
                <a:effectLst>
                  <a:outerShdw blurRad="38100" dist="38100" dir="2700000" algn="tl">
                    <a:srgbClr val="000000">
                      <a:alpha val="43137"/>
                    </a:srgbClr>
                  </a:outerShdw>
                </a:effectLst>
                <a:latin typeface="+mj-lt"/>
                <a:ea typeface="+mj-ea"/>
                <a:cs typeface="+mj-cs"/>
              </a:rPr>
              <a:t>My progress</a:t>
            </a:r>
          </a:p>
        </p:txBody>
      </p:sp>
      <p:sp>
        <p:nvSpPr>
          <p:cNvPr id="1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871338-5A99-4654-D971-E46C0D947533}"/>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a:lnSpc>
                <a:spcPct val="90000"/>
              </a:lnSpc>
              <a:spcAft>
                <a:spcPts val="600"/>
              </a:spcAft>
            </a:pPr>
            <a:r>
              <a:rPr lang="en-US" sz="2200" dirty="0"/>
              <a:t>To see what courses you can take, choose Go to My Progress.  </a:t>
            </a:r>
          </a:p>
        </p:txBody>
      </p:sp>
      <p:pic>
        <p:nvPicPr>
          <p:cNvPr id="3" name="Picture 2">
            <a:extLst>
              <a:ext uri="{FF2B5EF4-FFF2-40B4-BE49-F238E27FC236}">
                <a16:creationId xmlns:a16="http://schemas.microsoft.com/office/drawing/2014/main" id="{F6D719F9-2B35-CD85-6C61-ED7455CA368E}"/>
              </a:ext>
            </a:extLst>
          </p:cNvPr>
          <p:cNvPicPr>
            <a:picLocks noChangeAspect="1"/>
          </p:cNvPicPr>
          <p:nvPr/>
        </p:nvPicPr>
        <p:blipFill>
          <a:blip r:embed="rId2"/>
          <a:stretch>
            <a:fillRect/>
          </a:stretch>
        </p:blipFill>
        <p:spPr>
          <a:xfrm>
            <a:off x="950066" y="2639290"/>
            <a:ext cx="10120823" cy="3466381"/>
          </a:xfrm>
          <a:prstGeom prst="rect">
            <a:avLst/>
          </a:prstGeom>
        </p:spPr>
      </p:pic>
      <p:cxnSp>
        <p:nvCxnSpPr>
          <p:cNvPr id="5" name="Straight Arrow Connector 4">
            <a:extLst>
              <a:ext uri="{FF2B5EF4-FFF2-40B4-BE49-F238E27FC236}">
                <a16:creationId xmlns:a16="http://schemas.microsoft.com/office/drawing/2014/main" id="{3F345DBB-8A17-4F18-E294-C38294724700}"/>
              </a:ext>
            </a:extLst>
          </p:cNvPr>
          <p:cNvCxnSpPr/>
          <p:nvPr/>
        </p:nvCxnSpPr>
        <p:spPr>
          <a:xfrm flipH="1" flipV="1">
            <a:off x="3103418" y="5652653"/>
            <a:ext cx="311727" cy="6511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96891DA-218F-DC07-E091-7083F276265C}"/>
              </a:ext>
            </a:extLst>
          </p:cNvPr>
          <p:cNvSpPr/>
          <p:nvPr/>
        </p:nvSpPr>
        <p:spPr>
          <a:xfrm>
            <a:off x="2008909" y="5320145"/>
            <a:ext cx="147550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D1A2A4-AD26-236D-A344-06336F1A3DDA}"/>
              </a:ext>
            </a:extLst>
          </p:cNvPr>
          <p:cNvSpPr/>
          <p:nvPr/>
        </p:nvSpPr>
        <p:spPr>
          <a:xfrm>
            <a:off x="7625919" y="2639290"/>
            <a:ext cx="1447060" cy="447982"/>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22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E9CC71-DBE6-B27A-538A-099106E36725}"/>
              </a:ext>
            </a:extLst>
          </p:cNvPr>
          <p:cNvPicPr>
            <a:picLocks noGrp="1" noChangeAspect="1"/>
          </p:cNvPicPr>
          <p:nvPr>
            <p:ph idx="1"/>
          </p:nvPr>
        </p:nvPicPr>
        <p:blipFill>
          <a:blip r:embed="rId2"/>
          <a:stretch>
            <a:fillRect/>
          </a:stretch>
        </p:blipFill>
        <p:spPr>
          <a:xfrm>
            <a:off x="291555" y="452761"/>
            <a:ext cx="11196150" cy="5862747"/>
          </a:xfrm>
          <a:solidFill>
            <a:schemeClr val="bg1"/>
          </a:solidFill>
        </p:spPr>
      </p:pic>
      <p:sp>
        <p:nvSpPr>
          <p:cNvPr id="2" name="Title 1">
            <a:extLst>
              <a:ext uri="{FF2B5EF4-FFF2-40B4-BE49-F238E27FC236}">
                <a16:creationId xmlns:a16="http://schemas.microsoft.com/office/drawing/2014/main" id="{2D426EB5-8F47-94D6-C0BC-60A8C8621E75}"/>
              </a:ext>
            </a:extLst>
          </p:cNvPr>
          <p:cNvSpPr>
            <a:spLocks noGrp="1"/>
          </p:cNvSpPr>
          <p:nvPr>
            <p:ph type="title"/>
          </p:nvPr>
        </p:nvSpPr>
        <p:spPr>
          <a:xfrm>
            <a:off x="6277516" y="768069"/>
            <a:ext cx="5622929" cy="1137864"/>
          </a:xfrm>
          <a:solidFill>
            <a:schemeClr val="accent2">
              <a:lumMod val="60000"/>
              <a:lumOff val="40000"/>
            </a:schemeClr>
          </a:solidFill>
        </p:spPr>
        <p:txBody>
          <a:bodyPr>
            <a:noAutofit/>
          </a:bodyPr>
          <a:lstStyle/>
          <a:p>
            <a:r>
              <a:rPr lang="en-US" sz="2000" dirty="0"/>
              <a:t>As you scroll down My Progress you will see the courses you have to take to complete your program.</a:t>
            </a:r>
          </a:p>
        </p:txBody>
      </p:sp>
      <p:sp>
        <p:nvSpPr>
          <p:cNvPr id="6" name="TextBox 5">
            <a:extLst>
              <a:ext uri="{FF2B5EF4-FFF2-40B4-BE49-F238E27FC236}">
                <a16:creationId xmlns:a16="http://schemas.microsoft.com/office/drawing/2014/main" id="{43D1244F-E891-5093-AEA9-61FB747E54A9}"/>
              </a:ext>
            </a:extLst>
          </p:cNvPr>
          <p:cNvSpPr txBox="1"/>
          <p:nvPr/>
        </p:nvSpPr>
        <p:spPr>
          <a:xfrm>
            <a:off x="5340316" y="3824591"/>
            <a:ext cx="5271654" cy="1754326"/>
          </a:xfrm>
          <a:prstGeom prst="rect">
            <a:avLst/>
          </a:prstGeom>
          <a:solidFill>
            <a:schemeClr val="bg1"/>
          </a:solidFill>
          <a:ln w="57150" cmpd="thickThin">
            <a:solidFill>
              <a:schemeClr val="tx1"/>
            </a:solidFill>
          </a:ln>
        </p:spPr>
        <p:txBody>
          <a:bodyPr wrap="square" rtlCol="0">
            <a:spAutoFit/>
          </a:bodyPr>
          <a:lstStyle/>
          <a:p>
            <a:pPr marL="285750" indent="-285750">
              <a:buFont typeface="Wingdings" panose="05000000000000000000" pitchFamily="2" charset="2"/>
              <a:buChar char="q"/>
            </a:pPr>
            <a:r>
              <a:rPr lang="en-US" b="1" dirty="0">
                <a:solidFill>
                  <a:srgbClr val="00B050"/>
                </a:solidFill>
              </a:rPr>
              <a:t>Green</a:t>
            </a:r>
            <a:r>
              <a:rPr lang="en-US" dirty="0"/>
              <a:t> means that the course credit is complete or in progress</a:t>
            </a:r>
          </a:p>
          <a:p>
            <a:pPr marL="285750" indent="-285750">
              <a:buFont typeface="Wingdings" panose="05000000000000000000" pitchFamily="2" charset="2"/>
              <a:buChar char="q"/>
            </a:pPr>
            <a:r>
              <a:rPr lang="en-US" b="1" dirty="0">
                <a:solidFill>
                  <a:schemeClr val="accent4">
                    <a:lumMod val="60000"/>
                    <a:lumOff val="40000"/>
                  </a:schemeClr>
                </a:solidFill>
              </a:rPr>
              <a:t>Yellow</a:t>
            </a:r>
            <a:r>
              <a:rPr lang="en-US" dirty="0"/>
              <a:t> means that the course credit has been planned or registered for in the future</a:t>
            </a:r>
          </a:p>
          <a:p>
            <a:pPr marL="285750" indent="-285750">
              <a:buFont typeface="Wingdings" panose="05000000000000000000" pitchFamily="2" charset="2"/>
              <a:buChar char="q"/>
            </a:pPr>
            <a:r>
              <a:rPr lang="en-US" b="1" dirty="0">
                <a:solidFill>
                  <a:srgbClr val="FF0000"/>
                </a:solidFill>
              </a:rPr>
              <a:t>Red</a:t>
            </a:r>
            <a:r>
              <a:rPr lang="en-US" dirty="0"/>
              <a:t> means that the course credit has not been started</a:t>
            </a:r>
          </a:p>
        </p:txBody>
      </p:sp>
      <p:cxnSp>
        <p:nvCxnSpPr>
          <p:cNvPr id="4" name="Straight Arrow Connector 3">
            <a:extLst>
              <a:ext uri="{FF2B5EF4-FFF2-40B4-BE49-F238E27FC236}">
                <a16:creationId xmlns:a16="http://schemas.microsoft.com/office/drawing/2014/main" id="{F186B915-13A3-2A18-8357-65317ED19298}"/>
              </a:ext>
            </a:extLst>
          </p:cNvPr>
          <p:cNvCxnSpPr/>
          <p:nvPr/>
        </p:nvCxnSpPr>
        <p:spPr>
          <a:xfrm flipH="1" flipV="1">
            <a:off x="3169328" y="3302493"/>
            <a:ext cx="2237173" cy="68358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02DDCC1-9C2F-75CC-5020-BA92B7B4CF46}"/>
              </a:ext>
            </a:extLst>
          </p:cNvPr>
          <p:cNvCxnSpPr/>
          <p:nvPr/>
        </p:nvCxnSpPr>
        <p:spPr>
          <a:xfrm flipH="1" flipV="1">
            <a:off x="3275860" y="4341181"/>
            <a:ext cx="2064456" cy="213064"/>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4CF12C-4BC0-4D73-4E42-9860D1C66B40}"/>
              </a:ext>
            </a:extLst>
          </p:cNvPr>
          <p:cNvCxnSpPr/>
          <p:nvPr/>
        </p:nvCxnSpPr>
        <p:spPr>
          <a:xfrm flipH="1" flipV="1">
            <a:off x="3284738" y="4927107"/>
            <a:ext cx="2055578" cy="2041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01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6EEC-4013-BE5E-0FA8-AF9F943C4C54}"/>
              </a:ext>
            </a:extLst>
          </p:cNvPr>
          <p:cNvSpPr>
            <a:spLocks noGrp="1"/>
          </p:cNvSpPr>
          <p:nvPr>
            <p:ph type="title"/>
          </p:nvPr>
        </p:nvSpPr>
        <p:spPr>
          <a:xfrm>
            <a:off x="332613" y="502920"/>
            <a:ext cx="3859149" cy="1463040"/>
          </a:xfrm>
        </p:spPr>
        <p:txBody>
          <a:bodyPr vert="horz" lIns="91440" tIns="45720" rIns="91440" bIns="45720" rtlCol="0" anchor="ctr">
            <a:normAutofit/>
          </a:bodyPr>
          <a:lstStyle/>
          <a:p>
            <a:pPr algn="just"/>
            <a:r>
              <a:rPr lang="en-US" sz="3000" b="1" kern="1200" dirty="0">
                <a:solidFill>
                  <a:schemeClr val="tx1"/>
                </a:solidFill>
                <a:latin typeface="+mn-lt"/>
                <a:ea typeface="+mj-ea"/>
                <a:cs typeface="+mj-cs"/>
              </a:rPr>
              <a:t>Notifications:  Check to see if you have any notifications</a:t>
            </a:r>
          </a:p>
        </p:txBody>
      </p:sp>
      <p:sp>
        <p:nvSpPr>
          <p:cNvPr id="2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871338-5A99-4654-D971-E46C0D947533}"/>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a:lnSpc>
                <a:spcPct val="90000"/>
              </a:lnSpc>
              <a:spcAft>
                <a:spcPts val="600"/>
              </a:spcAft>
            </a:pPr>
            <a:r>
              <a:rPr lang="en-US" sz="2000" b="0" i="0" u="none" strike="noStrike" baseline="0" dirty="0">
                <a:solidFill>
                  <a:srgbClr val="000000"/>
                </a:solidFill>
                <a:latin typeface="Calibri" panose="020F0502020204030204" pitchFamily="34" charset="0"/>
              </a:rPr>
              <a:t>If you have any holds on your account or updates that need to be resolved, you will see alerts in red on the top right of screen. Please contact Student Services if you need help with what to do. </a:t>
            </a:r>
            <a:endParaRPr lang="en-US" sz="2400" dirty="0"/>
          </a:p>
        </p:txBody>
      </p:sp>
      <p:pic>
        <p:nvPicPr>
          <p:cNvPr id="10" name="Picture 9">
            <a:extLst>
              <a:ext uri="{FF2B5EF4-FFF2-40B4-BE49-F238E27FC236}">
                <a16:creationId xmlns:a16="http://schemas.microsoft.com/office/drawing/2014/main" id="{FFE73481-A25A-41E9-8EDE-44BB6E42CA21}"/>
              </a:ext>
            </a:extLst>
          </p:cNvPr>
          <p:cNvPicPr>
            <a:picLocks noChangeAspect="1"/>
          </p:cNvPicPr>
          <p:nvPr/>
        </p:nvPicPr>
        <p:blipFill>
          <a:blip r:embed="rId2"/>
          <a:stretch>
            <a:fillRect/>
          </a:stretch>
        </p:blipFill>
        <p:spPr>
          <a:xfrm>
            <a:off x="1202852" y="2104504"/>
            <a:ext cx="9356113" cy="4528681"/>
          </a:xfrm>
          <a:prstGeom prst="rect">
            <a:avLst/>
          </a:prstGeom>
        </p:spPr>
      </p:pic>
      <p:sp>
        <p:nvSpPr>
          <p:cNvPr id="3" name="Rectangle 2">
            <a:extLst>
              <a:ext uri="{FF2B5EF4-FFF2-40B4-BE49-F238E27FC236}">
                <a16:creationId xmlns:a16="http://schemas.microsoft.com/office/drawing/2014/main" id="{901C1125-F40A-2241-879B-F8C4DFB3C365}"/>
              </a:ext>
            </a:extLst>
          </p:cNvPr>
          <p:cNvSpPr/>
          <p:nvPr/>
        </p:nvSpPr>
        <p:spPr>
          <a:xfrm>
            <a:off x="6096000" y="2104504"/>
            <a:ext cx="1447060" cy="447982"/>
          </a:xfrm>
          <a:prstGeom prst="rect">
            <a:avLst/>
          </a:prstGeom>
          <a:solidFill>
            <a:srgbClr val="0046D2"/>
          </a:solidFill>
          <a:ln>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39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2204</TotalTime>
  <Words>861</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SELF-SERVICE TUTORIAL</vt:lpstr>
      <vt:lpstr>PowerPoint Presentation</vt:lpstr>
      <vt:lpstr>How to access Student Planning</vt:lpstr>
      <vt:lpstr>At the Ellucian page, enter your Roanoke-Chowan Community College Username and Password to log in.   </vt:lpstr>
      <vt:lpstr>PowerPoint Presentation</vt:lpstr>
      <vt:lpstr>Plan and Schedule Classes</vt:lpstr>
      <vt:lpstr>My progress</vt:lpstr>
      <vt:lpstr>As you scroll down My Progress you will see the courses you have to take to complete your program.</vt:lpstr>
      <vt:lpstr>Notifications:  Check to see if you have any notifications</vt:lpstr>
      <vt:lpstr>Select the course you would like to take by either selecting on the specific course under the Course column or seeing all the course options by selecting Search.  For this tutorial, I am looking to take BUS-115, which has not started.  You will have different courses to select.</vt:lpstr>
      <vt:lpstr>After selecting on the Course (Ex. BUS-115) you will be directed to the Course Catalog to view the course details and available sections. Select on ‘View Available Sections for BUS-115’ to expand all the available options for this course. Pay attention to the semester that the class is offered, the start date, the meeting times and the location of the class to find one that meets your needs. Select the ‘Add Section to Schedule’ button. </vt:lpstr>
      <vt:lpstr>A popup window opens with the section details. Select on ‘Add Section’ to add the course to your planned schedule. You will get a confirmation box at the top that it has been planned. </vt:lpstr>
      <vt:lpstr>Planned courses must be approved by your Advisor before you can register. Step 2 – Request Review of Planned  Once sections have been added to your schedule, the next step is to send a request to your Advisor to review and approve the planned courses. Go to the ‘Student Planning’ drop down menu and select ‘Plan &amp; Schedule’.  Then select the Advising tab and Request Review. This will also list who your Advisor is.  </vt:lpstr>
      <vt:lpstr>Planned courses must be approved by your Advisor before you can register.  Once sections have been added to your schedule, the next step is to contact your advisor to review and approve the planned courses and register you. </vt:lpstr>
      <vt:lpstr>Go to the ‘Student Planning’ drop down menu and select ‘Plan &amp; Schedule’,  then select the Advising tab. This will list who your Advisor is. Click on the email icon next to your advisor’s name to send them a message.  You should also click on Request Review.  Your advisor will go in and Approve the courses. If a course is not in your program, they will respond requesting further details as to why you want to take it.  Note - Financial Aid does not cover courses not in your program and taking a course not in your program will not help you complete your program. </vt:lpstr>
      <vt:lpstr>How do I know when my classes are registered? Registration is complete when the class(es) is green. </vt:lpstr>
      <vt:lpstr>View and Print Registration Statement/Schedule</vt:lpstr>
      <vt:lpstr>View Financial Aid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Advising</dc:title>
  <dc:creator>Amy</dc:creator>
  <cp:lastModifiedBy>Amy F Wiggins</cp:lastModifiedBy>
  <cp:revision>18</cp:revision>
  <dcterms:created xsi:type="dcterms:W3CDTF">2023-03-01T20:59:49Z</dcterms:created>
  <dcterms:modified xsi:type="dcterms:W3CDTF">2023-12-28T15:07:53Z</dcterms:modified>
</cp:coreProperties>
</file>