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2">
  <p:sldMasterIdLst>
    <p:sldMasterId id="2147483648" r:id="rId4"/>
  </p:sldMasterIdLst>
  <p:notesMasterIdLst>
    <p:notesMasterId r:id="rId40"/>
  </p:notesMasterIdLst>
  <p:handoutMasterIdLst>
    <p:handoutMasterId r:id="rId41"/>
  </p:handoutMasterIdLst>
  <p:sldIdLst>
    <p:sldId id="256" r:id="rId5"/>
    <p:sldId id="257" r:id="rId6"/>
    <p:sldId id="286" r:id="rId7"/>
    <p:sldId id="260" r:id="rId8"/>
    <p:sldId id="283" r:id="rId9"/>
    <p:sldId id="288" r:id="rId10"/>
    <p:sldId id="289" r:id="rId11"/>
    <p:sldId id="290" r:id="rId12"/>
    <p:sldId id="312" r:id="rId13"/>
    <p:sldId id="311" r:id="rId14"/>
    <p:sldId id="292" r:id="rId15"/>
    <p:sldId id="313" r:id="rId16"/>
    <p:sldId id="293" r:id="rId17"/>
    <p:sldId id="294" r:id="rId18"/>
    <p:sldId id="291" r:id="rId19"/>
    <p:sldId id="295" r:id="rId20"/>
    <p:sldId id="296" r:id="rId21"/>
    <p:sldId id="297" r:id="rId22"/>
    <p:sldId id="298" r:id="rId23"/>
    <p:sldId id="310" r:id="rId24"/>
    <p:sldId id="300" r:id="rId25"/>
    <p:sldId id="299" r:id="rId26"/>
    <p:sldId id="301" r:id="rId27"/>
    <p:sldId id="314" r:id="rId28"/>
    <p:sldId id="302" r:id="rId29"/>
    <p:sldId id="258" r:id="rId30"/>
    <p:sldId id="303" r:id="rId31"/>
    <p:sldId id="305" r:id="rId32"/>
    <p:sldId id="306" r:id="rId33"/>
    <p:sldId id="307" r:id="rId34"/>
    <p:sldId id="308" r:id="rId35"/>
    <p:sldId id="309" r:id="rId36"/>
    <p:sldId id="267" r:id="rId37"/>
    <p:sldId id="269" r:id="rId38"/>
    <p:sldId id="268"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3B7C6"/>
    <a:srgbClr val="103350"/>
    <a:srgbClr val="0C4360"/>
    <a:srgbClr val="1B6872"/>
    <a:srgbClr val="002136"/>
    <a:srgbClr val="0C75AC"/>
    <a:srgbClr val="0024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5194" autoAdjust="0"/>
  </p:normalViewPr>
  <p:slideViewPr>
    <p:cSldViewPr snapToGrid="0">
      <p:cViewPr varScale="1">
        <p:scale>
          <a:sx n="72" d="100"/>
          <a:sy n="72" d="100"/>
        </p:scale>
        <p:origin x="1027" y="62"/>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0" Type="http://schemas.openxmlformats.org/officeDocument/2006/relationships/slide" Target="slides/slide16.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62FF6B6-4F8A-40F7-B5F4-FC3996824D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8910A999-F365-48DF-976A-0517FE04544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A5457B-CDAE-4DEB-AEC8-C82DE2312E37}" type="datetimeFigureOut">
              <a:rPr lang="en-US" smtClean="0"/>
              <a:t>3/19/2025</a:t>
            </a:fld>
            <a:endParaRPr lang="en-US" dirty="0"/>
          </a:p>
        </p:txBody>
      </p:sp>
      <p:sp>
        <p:nvSpPr>
          <p:cNvPr id="4" name="Footer Placeholder 3">
            <a:extLst>
              <a:ext uri="{FF2B5EF4-FFF2-40B4-BE49-F238E27FC236}">
                <a16:creationId xmlns:a16="http://schemas.microsoft.com/office/drawing/2014/main" id="{F8735C90-ADBF-4B9E-BE88-E1C8F83EB4D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82506A01-6D0A-45EF-A584-05A3361D66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831430A-4AA4-45C8-AC23-CD6B61C41A4C}" type="slidenum">
              <a:rPr lang="en-US" smtClean="0"/>
              <a:t>‹#›</a:t>
            </a:fld>
            <a:endParaRPr lang="en-US" dirty="0"/>
          </a:p>
        </p:txBody>
      </p:sp>
    </p:spTree>
    <p:extLst>
      <p:ext uri="{BB962C8B-B14F-4D97-AF65-F5344CB8AC3E}">
        <p14:creationId xmlns:p14="http://schemas.microsoft.com/office/powerpoint/2010/main" val="10599009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0B78EA-28CE-41D8-9043-90E391E5F567}" type="datetimeFigureOut">
              <a:rPr lang="en-US" noProof="0" smtClean="0"/>
              <a:t>3/19/2025</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34D747-9380-41EE-9946-EC9EC0CA5D1E}" type="slidenum">
              <a:rPr lang="en-US" noProof="0" smtClean="0"/>
              <a:t>‹#›</a:t>
            </a:fld>
            <a:endParaRPr lang="en-US" noProof="0" dirty="0"/>
          </a:p>
        </p:txBody>
      </p:sp>
    </p:spTree>
    <p:extLst>
      <p:ext uri="{BB962C8B-B14F-4D97-AF65-F5344CB8AC3E}">
        <p14:creationId xmlns:p14="http://schemas.microsoft.com/office/powerpoint/2010/main" val="3827727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nacada.ksu.edu/"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an advisor, you should utilize all the resources available to you. These include the </a:t>
            </a:r>
            <a:r>
              <a:rPr lang="en-US" sz="1200" i="1" kern="1200" dirty="0" smtClean="0">
                <a:solidFill>
                  <a:schemeClr val="tx1"/>
                </a:solidFill>
                <a:effectLst/>
                <a:latin typeface="+mn-lt"/>
                <a:ea typeface="+mn-ea"/>
                <a:cs typeface="+mn-cs"/>
              </a:rPr>
              <a:t>Advising Manual</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R-CCC Academic Catalog</a:t>
            </a:r>
            <a:r>
              <a:rPr lang="en-US" sz="1200" kern="1200" dirty="0" smtClean="0">
                <a:solidFill>
                  <a:schemeClr val="tx1"/>
                </a:solidFill>
                <a:effectLst/>
                <a:latin typeface="+mn-lt"/>
                <a:ea typeface="+mn-ea"/>
                <a:cs typeface="+mn-cs"/>
              </a:rPr>
              <a:t>, and policy and procedure manuals as needed. Advisors are also encouraged to use the twelve advising tips from the National Academic Advising Association (NACADA) and other NACADA resources available on their </a:t>
            </a:r>
            <a:r>
              <a:rPr lang="en-US" sz="1200" u="sng" kern="1200" dirty="0" smtClean="0">
                <a:solidFill>
                  <a:schemeClr val="tx1"/>
                </a:solidFill>
                <a:effectLst/>
                <a:latin typeface="+mn-lt"/>
                <a:ea typeface="+mn-ea"/>
                <a:cs typeface="+mn-cs"/>
                <a:hlinkClick r:id="rId3"/>
              </a:rPr>
              <a:t>website</a:t>
            </a:r>
            <a:r>
              <a:rPr lang="en-US" sz="1200" kern="1200" dirty="0" smtClean="0">
                <a:solidFill>
                  <a:schemeClr val="tx1"/>
                </a:solidFill>
                <a:effectLst/>
                <a:latin typeface="+mn-lt"/>
                <a:ea typeface="+mn-ea"/>
                <a:cs typeface="+mn-cs"/>
              </a:rPr>
              <a:t>.</a:t>
            </a:r>
          </a:p>
          <a:p>
            <a:pPr marL="228600" lvl="0" indent="-228600">
              <a:buFont typeface="+mj-lt"/>
              <a:buAutoNum type="arabicPeriod"/>
            </a:pPr>
            <a:r>
              <a:rPr lang="en-US" sz="1200" kern="1200" dirty="0" smtClean="0">
                <a:solidFill>
                  <a:schemeClr val="tx1"/>
                </a:solidFill>
                <a:effectLst/>
                <a:latin typeface="+mn-lt"/>
                <a:ea typeface="+mn-ea"/>
                <a:cs typeface="+mn-cs"/>
              </a:rPr>
              <a:t>It is not about you. Avoid using the first-person singular. Instead, draw students out by asking them to articulate their thoughts, ideas, and points of view.</a:t>
            </a:r>
          </a:p>
          <a:p>
            <a:pPr marL="228600" lvl="0" indent="-228600">
              <a:buFont typeface="+mj-lt"/>
              <a:buAutoNum type="arabicPeriod"/>
            </a:pPr>
            <a:r>
              <a:rPr lang="en-US" sz="1200" kern="1200" dirty="0" smtClean="0">
                <a:solidFill>
                  <a:schemeClr val="tx1"/>
                </a:solidFill>
                <a:effectLst/>
                <a:latin typeface="+mn-lt"/>
                <a:ea typeface="+mn-ea"/>
                <a:cs typeface="+mn-cs"/>
              </a:rPr>
              <a:t>Know their names. There is nothing sweeter than the sound of our own names, so learn the names of advisees and use them. Doing so will create a warm, open atmosphere conducive to productive conversations.</a:t>
            </a:r>
          </a:p>
          <a:p>
            <a:pPr marL="228600" lvl="0" indent="-228600">
              <a:buFont typeface="+mj-lt"/>
              <a:buAutoNum type="arabicPeriod"/>
            </a:pPr>
            <a:r>
              <a:rPr lang="en-US" sz="1200" kern="1200" dirty="0" smtClean="0">
                <a:solidFill>
                  <a:schemeClr val="tx1"/>
                </a:solidFill>
                <a:effectLst/>
                <a:latin typeface="+mn-lt"/>
                <a:ea typeface="+mn-ea"/>
                <a:cs typeface="+mn-cs"/>
              </a:rPr>
              <a:t>Be respectful of your advisees. Remember to be careful with information they disclose and follow the legal guidelines which are meant to encourage student independence. Determine your campus legal resources and ask questions regarding confidentiality.</a:t>
            </a:r>
          </a:p>
          <a:p>
            <a:pPr marL="228600" lvl="0" indent="-228600">
              <a:buFont typeface="+mj-lt"/>
              <a:buAutoNum type="arabicPeriod"/>
            </a:pPr>
            <a:r>
              <a:rPr lang="en-US" sz="1200" kern="1200" dirty="0" smtClean="0">
                <a:solidFill>
                  <a:schemeClr val="tx1"/>
                </a:solidFill>
                <a:effectLst/>
                <a:latin typeface="+mn-lt"/>
                <a:ea typeface="+mn-ea"/>
                <a:cs typeface="+mn-cs"/>
              </a:rPr>
              <a:t>Listen to verbal and nonverbal cues. What students say is sometimes not what they really mean. Be alert to the non-verbal cues that body language often reveals.</a:t>
            </a:r>
          </a:p>
          <a:p>
            <a:pPr marL="228600" lvl="0" indent="-228600">
              <a:buFont typeface="+mj-lt"/>
              <a:buAutoNum type="arabicPeriod"/>
            </a:pPr>
            <a:r>
              <a:rPr lang="en-US" sz="1200" kern="1200" dirty="0" smtClean="0">
                <a:solidFill>
                  <a:schemeClr val="tx1"/>
                </a:solidFill>
                <a:effectLst/>
                <a:latin typeface="+mn-lt"/>
                <a:ea typeface="+mn-ea"/>
                <a:cs typeface="+mn-cs"/>
              </a:rPr>
              <a:t>Ask “why?” Engaging students in advising conversations is not always easy, but if you remember to ask “why,” you will challenge them to be reflective even in short conversations.</a:t>
            </a:r>
          </a:p>
          <a:p>
            <a:pPr marL="228600" lvl="0" indent="-228600">
              <a:buFont typeface="+mj-lt"/>
              <a:buAutoNum type="arabicPeriod"/>
            </a:pPr>
            <a:r>
              <a:rPr lang="en-US" sz="1200" kern="1200" dirty="0" smtClean="0">
                <a:solidFill>
                  <a:schemeClr val="tx1"/>
                </a:solidFill>
                <a:effectLst/>
                <a:latin typeface="+mn-lt"/>
                <a:ea typeface="+mn-ea"/>
                <a:cs typeface="+mn-cs"/>
              </a:rPr>
              <a:t>Use open-ended questions. Use who, what, when, and where questions rather than those that can be answered with a simple “Yes” or “No”. Encourage students to explain their thought processes.</a:t>
            </a:r>
          </a:p>
          <a:p>
            <a:pPr marL="228600" lvl="0" indent="-228600">
              <a:buFont typeface="+mj-lt"/>
              <a:buAutoNum type="arabicPeriod"/>
            </a:pPr>
            <a:r>
              <a:rPr lang="en-US" sz="1200" kern="1200" dirty="0" smtClean="0">
                <a:solidFill>
                  <a:schemeClr val="tx1"/>
                </a:solidFill>
                <a:effectLst/>
                <a:latin typeface="+mn-lt"/>
                <a:ea typeface="+mn-ea"/>
                <a:cs typeface="+mn-cs"/>
              </a:rPr>
              <a:t>Be available. Establish clear ways advisees can contact you. Schedule your office hours at times when students are most likely to be on campus and be there during those times. Let them know any other ways you can be contacted.</a:t>
            </a:r>
          </a:p>
          <a:p>
            <a:pPr marL="228600" lvl="0" indent="-228600">
              <a:buFont typeface="+mj-lt"/>
              <a:buAutoNum type="arabicPeriod"/>
            </a:pPr>
            <a:r>
              <a:rPr lang="en-US" sz="1200" kern="1200" dirty="0" smtClean="0">
                <a:solidFill>
                  <a:schemeClr val="tx1"/>
                </a:solidFill>
                <a:effectLst/>
                <a:latin typeface="+mn-lt"/>
                <a:ea typeface="+mn-ea"/>
                <a:cs typeface="+mn-cs"/>
              </a:rPr>
              <a:t>Learn your institution’s basic policies, procedures, requirements, rules and regulations. There is no way around it! This information forms the foundation upon which advising relationships are built.</a:t>
            </a:r>
          </a:p>
          <a:p>
            <a:pPr marL="228600" lvl="0" indent="-228600">
              <a:buFont typeface="+mj-lt"/>
              <a:buAutoNum type="arabicPeriod"/>
            </a:pPr>
            <a:r>
              <a:rPr lang="en-US" sz="1200" kern="1200" dirty="0" smtClean="0">
                <a:solidFill>
                  <a:schemeClr val="tx1"/>
                </a:solidFill>
                <a:effectLst/>
                <a:latin typeface="+mn-lt"/>
                <a:ea typeface="+mn-ea"/>
                <a:cs typeface="+mn-cs"/>
              </a:rPr>
              <a:t>Learn your campus resources. Administrative offices and the people who oversee advising at your institution can be best allies. Get to know the staff; find out their direct phone numbers and email addresses. These people are your lifelines in helping figure out degree requirements, translate policies and procedures, and helping you contact campus offices and services that are resources for students.</a:t>
            </a:r>
          </a:p>
          <a:p>
            <a:pPr marL="228600" lvl="0" indent="-228600">
              <a:buFont typeface="+mj-lt"/>
              <a:buAutoNum type="arabicPeriod"/>
            </a:pPr>
            <a:r>
              <a:rPr lang="en-US" sz="1200" kern="1200" dirty="0" smtClean="0">
                <a:solidFill>
                  <a:schemeClr val="tx1"/>
                </a:solidFill>
                <a:effectLst/>
                <a:latin typeface="+mn-lt"/>
                <a:ea typeface="+mn-ea"/>
                <a:cs typeface="+mn-cs"/>
              </a:rPr>
              <a:t>Never guess. If you don’t know the answer to students’ questions, admit it and make a point of finding the right answers or referring students to the appropriate offices. Do not perpetuate the institution’s “runaround” reputation. Keep handy a list of campus resources along with their telephone numbers, email addresses, and contact people (see Tip 9).</a:t>
            </a:r>
          </a:p>
          <a:p>
            <a:pPr marL="228600" lvl="0" indent="-228600">
              <a:buFont typeface="+mj-lt"/>
              <a:buAutoNum type="arabicPeriod"/>
            </a:pPr>
            <a:r>
              <a:rPr lang="en-US" sz="1200" kern="1200" dirty="0" smtClean="0">
                <a:solidFill>
                  <a:schemeClr val="tx1"/>
                </a:solidFill>
                <a:effectLst/>
                <a:latin typeface="+mn-lt"/>
                <a:ea typeface="+mn-ea"/>
                <a:cs typeface="+mn-cs"/>
              </a:rPr>
              <a:t>Set limits. While it is important to be available, you do not have to be available all the time. There are advisees who seem constantly to be at your office door to complain, seek sympathy, or find a familiar comfort. For these frequent visitors, set limits.</a:t>
            </a:r>
          </a:p>
          <a:p>
            <a:pPr marL="228600" lvl="0" indent="-228600">
              <a:buFont typeface="+mj-lt"/>
              <a:buAutoNum type="arabicPeriod"/>
            </a:pPr>
            <a:r>
              <a:rPr lang="en-US" sz="1200" kern="1200" dirty="0" smtClean="0">
                <a:solidFill>
                  <a:schemeClr val="tx1"/>
                </a:solidFill>
                <a:effectLst/>
                <a:latin typeface="+mn-lt"/>
                <a:ea typeface="+mn-ea"/>
                <a:cs typeface="+mn-cs"/>
              </a:rPr>
              <a:t>Embrace technology. If you have a large advising load and need to communicate information relevant to all students, consider using alternative strategies and technologies familiar to students.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6</a:t>
            </a:fld>
            <a:endParaRPr lang="en-US" noProof="0" dirty="0"/>
          </a:p>
        </p:txBody>
      </p:sp>
    </p:spTree>
    <p:extLst>
      <p:ext uri="{BB962C8B-B14F-4D97-AF65-F5344CB8AC3E}">
        <p14:creationId xmlns:p14="http://schemas.microsoft.com/office/powerpoint/2010/main" val="1839267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16</a:t>
            </a:fld>
            <a:endParaRPr lang="en-US" noProof="0" dirty="0"/>
          </a:p>
        </p:txBody>
      </p:sp>
    </p:spTree>
    <p:extLst>
      <p:ext uri="{BB962C8B-B14F-4D97-AF65-F5344CB8AC3E}">
        <p14:creationId xmlns:p14="http://schemas.microsoft.com/office/powerpoint/2010/main" val="2518942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17</a:t>
            </a:fld>
            <a:endParaRPr lang="en-US" noProof="0" dirty="0"/>
          </a:p>
        </p:txBody>
      </p:sp>
    </p:spTree>
    <p:extLst>
      <p:ext uri="{BB962C8B-B14F-4D97-AF65-F5344CB8AC3E}">
        <p14:creationId xmlns:p14="http://schemas.microsoft.com/office/powerpoint/2010/main" val="1889774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19</a:t>
            </a:fld>
            <a:endParaRPr lang="en-US" noProof="0" dirty="0"/>
          </a:p>
        </p:txBody>
      </p:sp>
    </p:spTree>
    <p:extLst>
      <p:ext uri="{BB962C8B-B14F-4D97-AF65-F5344CB8AC3E}">
        <p14:creationId xmlns:p14="http://schemas.microsoft.com/office/powerpoint/2010/main" val="40774977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20</a:t>
            </a:fld>
            <a:endParaRPr lang="en-US" noProof="0" dirty="0"/>
          </a:p>
        </p:txBody>
      </p:sp>
    </p:spTree>
    <p:extLst>
      <p:ext uri="{BB962C8B-B14F-4D97-AF65-F5344CB8AC3E}">
        <p14:creationId xmlns:p14="http://schemas.microsoft.com/office/powerpoint/2010/main" val="2566512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21</a:t>
            </a:fld>
            <a:endParaRPr lang="en-US" noProof="0" dirty="0"/>
          </a:p>
        </p:txBody>
      </p:sp>
    </p:spTree>
    <p:extLst>
      <p:ext uri="{BB962C8B-B14F-4D97-AF65-F5344CB8AC3E}">
        <p14:creationId xmlns:p14="http://schemas.microsoft.com/office/powerpoint/2010/main" val="42548520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22</a:t>
            </a:fld>
            <a:endParaRPr lang="en-US" noProof="0" dirty="0"/>
          </a:p>
        </p:txBody>
      </p:sp>
    </p:spTree>
    <p:extLst>
      <p:ext uri="{BB962C8B-B14F-4D97-AF65-F5344CB8AC3E}">
        <p14:creationId xmlns:p14="http://schemas.microsoft.com/office/powerpoint/2010/main" val="2165963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26</a:t>
            </a:fld>
            <a:endParaRPr lang="en-US" noProof="0" dirty="0"/>
          </a:p>
        </p:txBody>
      </p:sp>
    </p:spTree>
    <p:extLst>
      <p:ext uri="{BB962C8B-B14F-4D97-AF65-F5344CB8AC3E}">
        <p14:creationId xmlns:p14="http://schemas.microsoft.com/office/powerpoint/2010/main" val="4260835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Advisor Checklist</a:t>
            </a:r>
          </a:p>
          <a:p>
            <a:r>
              <a:rPr lang="en-US" dirty="0" smtClean="0"/>
              <a:t>Before the advising session:</a:t>
            </a:r>
          </a:p>
          <a:p>
            <a:r>
              <a:rPr lang="en-US" dirty="0" smtClean="0"/>
              <a:t></a:t>
            </a:r>
            <a:r>
              <a:rPr lang="en-US" baseline="0" dirty="0" smtClean="0"/>
              <a:t> </a:t>
            </a:r>
            <a:r>
              <a:rPr lang="en-US" dirty="0" smtClean="0"/>
              <a:t>Establish appointment times for your advisees, making provisions for virtual sessions for online advisees or for those with transportation challenges</a:t>
            </a:r>
          </a:p>
          <a:p>
            <a:r>
              <a:rPr lang="en-US" dirty="0" smtClean="0"/>
              <a:t></a:t>
            </a:r>
            <a:r>
              <a:rPr lang="en-US" baseline="0" dirty="0" smtClean="0"/>
              <a:t> </a:t>
            </a:r>
            <a:r>
              <a:rPr lang="en-US" dirty="0" smtClean="0"/>
              <a:t>Reach out to advisees at least one week prior to the opening of the registration period. Use Aviso (Watermark SS&amp;E) to make messaging more efficient.</a:t>
            </a:r>
          </a:p>
          <a:p>
            <a:r>
              <a:rPr lang="en-US" dirty="0" smtClean="0"/>
              <a:t></a:t>
            </a:r>
            <a:r>
              <a:rPr lang="en-US" baseline="0" dirty="0" smtClean="0"/>
              <a:t> </a:t>
            </a:r>
            <a:r>
              <a:rPr lang="en-US" dirty="0" smtClean="0"/>
              <a:t>Review your advisees’ GPA’s, notes, intake forms, etc.</a:t>
            </a:r>
          </a:p>
          <a:p>
            <a:endParaRPr lang="en-US" dirty="0" smtClean="0"/>
          </a:p>
          <a:p>
            <a:r>
              <a:rPr lang="en-US" dirty="0" smtClean="0"/>
              <a:t>During the advising session:</a:t>
            </a:r>
          </a:p>
          <a:p>
            <a:r>
              <a:rPr lang="en-US" dirty="0" smtClean="0"/>
              <a:t></a:t>
            </a:r>
            <a:r>
              <a:rPr lang="en-US" baseline="0" dirty="0" smtClean="0"/>
              <a:t> </a:t>
            </a:r>
            <a:r>
              <a:rPr lang="en-US" dirty="0" smtClean="0"/>
              <a:t>Listen carefully.</a:t>
            </a:r>
          </a:p>
          <a:p>
            <a:r>
              <a:rPr lang="en-US" dirty="0" smtClean="0"/>
              <a:t></a:t>
            </a:r>
            <a:r>
              <a:rPr lang="en-US" baseline="0" dirty="0" smtClean="0"/>
              <a:t> </a:t>
            </a:r>
            <a:r>
              <a:rPr lang="en-US" dirty="0" smtClean="0"/>
              <a:t>Hold advisees accountable for planning their schedule. Ask them to consider other responsibilities like work and family when determining their course load.</a:t>
            </a:r>
          </a:p>
          <a:p>
            <a:r>
              <a:rPr lang="en-US" dirty="0" smtClean="0"/>
              <a:t></a:t>
            </a:r>
            <a:r>
              <a:rPr lang="en-US" baseline="0" dirty="0" smtClean="0"/>
              <a:t> </a:t>
            </a:r>
            <a:r>
              <a:rPr lang="en-US" dirty="0" smtClean="0"/>
              <a:t>Ask about successes and areas of concern. Specifically ask students about any challenges they referenced on their intake form.</a:t>
            </a:r>
          </a:p>
          <a:p>
            <a:r>
              <a:rPr lang="en-US" dirty="0" smtClean="0"/>
              <a:t></a:t>
            </a:r>
            <a:r>
              <a:rPr lang="en-US" baseline="0" dirty="0" smtClean="0"/>
              <a:t> </a:t>
            </a:r>
            <a:r>
              <a:rPr lang="en-US" dirty="0" smtClean="0"/>
              <a:t>Make resource referrals if relevant, appropriate.</a:t>
            </a:r>
          </a:p>
          <a:p>
            <a:r>
              <a:rPr lang="en-US" dirty="0" smtClean="0"/>
              <a:t></a:t>
            </a:r>
            <a:r>
              <a:rPr lang="en-US" baseline="0" dirty="0" smtClean="0"/>
              <a:t> </a:t>
            </a:r>
            <a:r>
              <a:rPr lang="en-US" dirty="0" smtClean="0"/>
              <a:t>Approve the advisee’s course selection for the next semester; encourage the advisee to plan the entire degree.</a:t>
            </a:r>
          </a:p>
          <a:p>
            <a:r>
              <a:rPr lang="en-US" dirty="0" smtClean="0"/>
              <a:t></a:t>
            </a:r>
            <a:r>
              <a:rPr lang="en-US" baseline="0" dirty="0" smtClean="0"/>
              <a:t> </a:t>
            </a:r>
            <a:r>
              <a:rPr lang="en-US" dirty="0" smtClean="0"/>
              <a:t>Ensure that students have enrolled in and successfully completed gateway math and English courses. All advisees should complete math and English in their first year of college.</a:t>
            </a:r>
          </a:p>
          <a:p>
            <a:r>
              <a:rPr lang="en-US" dirty="0" smtClean="0"/>
              <a:t></a:t>
            </a:r>
            <a:r>
              <a:rPr lang="en-US" baseline="0" dirty="0" smtClean="0"/>
              <a:t> </a:t>
            </a:r>
            <a:r>
              <a:rPr lang="en-US" dirty="0" smtClean="0"/>
              <a:t>Ensure that students enroll the appropriate ACA course in their first semester (111 for AAS-degree seekers; ACA 122 for transfer students).</a:t>
            </a:r>
          </a:p>
          <a:p>
            <a:r>
              <a:rPr lang="en-US" dirty="0" smtClean="0"/>
              <a:t></a:t>
            </a:r>
            <a:r>
              <a:rPr lang="en-US" baseline="0" dirty="0" smtClean="0"/>
              <a:t> </a:t>
            </a:r>
            <a:r>
              <a:rPr lang="en-US" dirty="0" smtClean="0"/>
              <a:t>Be sure students understand when course pre-requisites are offered; if students miss a pre-requisite that is only offered once a year, they could add another year to their degree.</a:t>
            </a:r>
          </a:p>
          <a:p>
            <a:endParaRPr lang="en-US" dirty="0" smtClean="0"/>
          </a:p>
          <a:p>
            <a:r>
              <a:rPr lang="en-US" dirty="0" smtClean="0"/>
              <a:t>After the advising session:</a:t>
            </a:r>
          </a:p>
          <a:p>
            <a:r>
              <a:rPr lang="en-US" dirty="0" smtClean="0"/>
              <a:t></a:t>
            </a:r>
            <a:r>
              <a:rPr lang="en-US" baseline="0" dirty="0" smtClean="0"/>
              <a:t> </a:t>
            </a:r>
            <a:r>
              <a:rPr lang="en-US" dirty="0" smtClean="0"/>
              <a:t>Follow-up with students at the close of the semester through mass email or text.</a:t>
            </a:r>
          </a:p>
          <a:p>
            <a:r>
              <a:rPr lang="en-US" dirty="0" smtClean="0"/>
              <a:t></a:t>
            </a:r>
            <a:r>
              <a:rPr lang="en-US" baseline="0" dirty="0" smtClean="0"/>
              <a:t> </a:t>
            </a:r>
            <a:r>
              <a:rPr lang="en-US" dirty="0" smtClean="0"/>
              <a:t>Remind students about the importance of reregistering for any courses in which they were unsuccessful, particularly English and math.</a:t>
            </a:r>
          </a:p>
          <a:p>
            <a:r>
              <a:rPr lang="en-US" dirty="0" smtClean="0"/>
              <a:t></a:t>
            </a:r>
            <a:r>
              <a:rPr lang="en-US" baseline="0" dirty="0" smtClean="0"/>
              <a:t> </a:t>
            </a:r>
            <a:r>
              <a:rPr lang="en-US" dirty="0" smtClean="0"/>
              <a:t>Check your advisees’ grades at the close of the semester.</a:t>
            </a:r>
          </a:p>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7</a:t>
            </a:fld>
            <a:endParaRPr lang="en-US" noProof="0" dirty="0"/>
          </a:p>
        </p:txBody>
      </p:sp>
    </p:spTree>
    <p:extLst>
      <p:ext uri="{BB962C8B-B14F-4D97-AF65-F5344CB8AC3E}">
        <p14:creationId xmlns:p14="http://schemas.microsoft.com/office/powerpoint/2010/main" val="16354798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8</a:t>
            </a:fld>
            <a:endParaRPr lang="en-US" noProof="0" dirty="0"/>
          </a:p>
        </p:txBody>
      </p:sp>
    </p:spTree>
    <p:extLst>
      <p:ext uri="{BB962C8B-B14F-4D97-AF65-F5344CB8AC3E}">
        <p14:creationId xmlns:p14="http://schemas.microsoft.com/office/powerpoint/2010/main" val="3340474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9</a:t>
            </a:fld>
            <a:endParaRPr lang="en-US" noProof="0" dirty="0"/>
          </a:p>
        </p:txBody>
      </p:sp>
    </p:spTree>
    <p:extLst>
      <p:ext uri="{BB962C8B-B14F-4D97-AF65-F5344CB8AC3E}">
        <p14:creationId xmlns:p14="http://schemas.microsoft.com/office/powerpoint/2010/main" val="1401418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11</a:t>
            </a:fld>
            <a:endParaRPr lang="en-US" noProof="0" dirty="0"/>
          </a:p>
        </p:txBody>
      </p:sp>
    </p:spTree>
    <p:extLst>
      <p:ext uri="{BB962C8B-B14F-4D97-AF65-F5344CB8AC3E}">
        <p14:creationId xmlns:p14="http://schemas.microsoft.com/office/powerpoint/2010/main" val="5573265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12</a:t>
            </a:fld>
            <a:endParaRPr lang="en-US" noProof="0" dirty="0"/>
          </a:p>
        </p:txBody>
      </p:sp>
    </p:spTree>
    <p:extLst>
      <p:ext uri="{BB962C8B-B14F-4D97-AF65-F5344CB8AC3E}">
        <p14:creationId xmlns:p14="http://schemas.microsoft.com/office/powerpoint/2010/main" val="3388294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13</a:t>
            </a:fld>
            <a:endParaRPr lang="en-US" noProof="0" dirty="0"/>
          </a:p>
        </p:txBody>
      </p:sp>
    </p:spTree>
    <p:extLst>
      <p:ext uri="{BB962C8B-B14F-4D97-AF65-F5344CB8AC3E}">
        <p14:creationId xmlns:p14="http://schemas.microsoft.com/office/powerpoint/2010/main" val="829141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14</a:t>
            </a:fld>
            <a:endParaRPr lang="en-US" noProof="0" dirty="0"/>
          </a:p>
        </p:txBody>
      </p:sp>
    </p:spTree>
    <p:extLst>
      <p:ext uri="{BB962C8B-B14F-4D97-AF65-F5344CB8AC3E}">
        <p14:creationId xmlns:p14="http://schemas.microsoft.com/office/powerpoint/2010/main" val="3051110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734D747-9380-41EE-9946-EC9EC0CA5D1E}" type="slidenum">
              <a:rPr lang="en-US" noProof="0" smtClean="0"/>
              <a:t>15</a:t>
            </a:fld>
            <a:endParaRPr lang="en-US" noProof="0" dirty="0"/>
          </a:p>
        </p:txBody>
      </p:sp>
    </p:spTree>
    <p:extLst>
      <p:ext uri="{BB962C8B-B14F-4D97-AF65-F5344CB8AC3E}">
        <p14:creationId xmlns:p14="http://schemas.microsoft.com/office/powerpoint/2010/main" val="3279762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7" name="Group 6">
            <a:extLst>
              <a:ext uri="{FF2B5EF4-FFF2-40B4-BE49-F238E27FC236}">
                <a16:creationId xmlns:a16="http://schemas.microsoft.com/office/drawing/2014/main" id="{4CA15AFD-4983-47DD-9ED0-D3B27E5A096F}"/>
              </a:ext>
            </a:extLst>
          </p:cNvPr>
          <p:cNvGrpSpPr/>
          <p:nvPr userDrawn="1"/>
        </p:nvGrpSpPr>
        <p:grpSpPr>
          <a:xfrm>
            <a:off x="-1604709" y="-3756"/>
            <a:ext cx="13796710" cy="6861756"/>
            <a:chOff x="-1604709" y="-3756"/>
            <a:chExt cx="13796710" cy="6861756"/>
          </a:xfrm>
        </p:grpSpPr>
        <p:grpSp>
          <p:nvGrpSpPr>
            <p:cNvPr id="8" name="Group 7">
              <a:extLst>
                <a:ext uri="{FF2B5EF4-FFF2-40B4-BE49-F238E27FC236}">
                  <a16:creationId xmlns:a16="http://schemas.microsoft.com/office/drawing/2014/main" id="{2222D5E2-E9B4-4180-98B8-4E514C9ADB28}"/>
                </a:ext>
              </a:extLst>
            </p:cNvPr>
            <p:cNvGrpSpPr/>
            <p:nvPr/>
          </p:nvGrpSpPr>
          <p:grpSpPr>
            <a:xfrm>
              <a:off x="-16298" y="0"/>
              <a:ext cx="12208299" cy="6858000"/>
              <a:chOff x="-16298" y="0"/>
              <a:chExt cx="12208299" cy="6858000"/>
            </a:xfrm>
          </p:grpSpPr>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Right Triangle 16">
                <a:extLst>
                  <a:ext uri="{FF2B5EF4-FFF2-40B4-BE49-F238E27FC236}">
                    <a16:creationId xmlns:a16="http://schemas.microsoft.com/office/drawing/2014/main" id="{8DCD5806-2A2F-4ABF-8057-245681C498E6}"/>
                  </a:ext>
                </a:extLst>
              </p:cNvPr>
              <p:cNvSpPr/>
              <p:nvPr/>
            </p:nvSpPr>
            <p:spPr>
              <a:xfrm rot="16200000" flipH="1" flipV="1">
                <a:off x="24625" y="-4746"/>
                <a:ext cx="2819399" cy="282889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p:nvSpPr>
            <p:spPr>
              <a:xfrm rot="16200000" flipH="1" flipV="1">
                <a:off x="4418" y="-4422"/>
                <a:ext cx="2627088" cy="263593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p:nvSpPr>
            <p:spPr>
              <a:xfrm rot="16200000" flipH="1" flipV="1">
                <a:off x="-12263" y="-4034"/>
                <a:ext cx="2397087" cy="2405158"/>
              </a:xfrm>
              <a:prstGeom prst="rtTriangle">
                <a:avLst/>
              </a:prstGeom>
              <a:solidFill>
                <a:schemeClr val="accent2">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9" name="Freeform: Shape 12">
              <a:extLst>
                <a:ext uri="{FF2B5EF4-FFF2-40B4-BE49-F238E27FC236}">
                  <a16:creationId xmlns:a16="http://schemas.microsoft.com/office/drawing/2014/main" id="{E3AAB79D-382D-4A95-965E-526B6A681DA7}"/>
                </a:ext>
              </a:extLst>
            </p:cNvPr>
            <p:cNvSpPr/>
            <p:nvPr/>
          </p:nvSpPr>
          <p:spPr>
            <a:xfrm rot="18900000" flipH="1">
              <a:off x="-1604709" y="1397837"/>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C0A22127-2B4A-4B15-B0A9-F019A30347A1}"/>
                </a:ext>
              </a:extLst>
            </p:cNvPr>
            <p:cNvSpPr/>
            <p:nvPr/>
          </p:nvSpPr>
          <p:spPr>
            <a:xfrm rot="18900000">
              <a:off x="-861777" y="-3756"/>
              <a:ext cx="2676646" cy="1356876"/>
            </a:xfrm>
            <a:custGeom>
              <a:avLst/>
              <a:gdLst>
                <a:gd name="connsiteX0" fmla="*/ 1319770 w 2676646"/>
                <a:gd name="connsiteY0" fmla="*/ 0 h 1356876"/>
                <a:gd name="connsiteX1" fmla="*/ 2676646 w 2676646"/>
                <a:gd name="connsiteY1" fmla="*/ 1356876 h 1356876"/>
                <a:gd name="connsiteX2" fmla="*/ 0 w 2676646"/>
                <a:gd name="connsiteY2" fmla="*/ 1356876 h 1356876"/>
                <a:gd name="connsiteX3" fmla="*/ 0 w 2676646"/>
                <a:gd name="connsiteY3" fmla="*/ 1319770 h 1356876"/>
              </a:gdLst>
              <a:ahLst/>
              <a:cxnLst>
                <a:cxn ang="0">
                  <a:pos x="connsiteX0" y="connsiteY0"/>
                </a:cxn>
                <a:cxn ang="0">
                  <a:pos x="connsiteX1" y="connsiteY1"/>
                </a:cxn>
                <a:cxn ang="0">
                  <a:pos x="connsiteX2" y="connsiteY2"/>
                </a:cxn>
                <a:cxn ang="0">
                  <a:pos x="connsiteX3" y="connsiteY3"/>
                </a:cxn>
              </a:cxnLst>
              <a:rect l="l" t="t" r="r" b="b"/>
              <a:pathLst>
                <a:path w="2676646" h="1356876">
                  <a:moveTo>
                    <a:pt x="1319770" y="0"/>
                  </a:moveTo>
                  <a:lnTo>
                    <a:pt x="2676646" y="1356876"/>
                  </a:lnTo>
                  <a:lnTo>
                    <a:pt x="0" y="1356876"/>
                  </a:lnTo>
                  <a:lnTo>
                    <a:pt x="0" y="1319770"/>
                  </a:lnTo>
                  <a:close/>
                </a:path>
              </a:pathLst>
            </a:custGeom>
            <a:pattFill prst="wdUpDiag">
              <a:fgClr>
                <a:schemeClr val="accent2"/>
              </a:fgClr>
              <a:bgClr>
                <a:schemeClr val="accent1"/>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1" name="Freeform: Shape 12">
              <a:extLst>
                <a:ext uri="{FF2B5EF4-FFF2-40B4-BE49-F238E27FC236}">
                  <a16:creationId xmlns:a16="http://schemas.microsoft.com/office/drawing/2014/main" id="{F04D9FDC-1B67-4254-9535-CD32E81F0C3E}"/>
                </a:ext>
              </a:extLst>
            </p:cNvPr>
            <p:cNvSpPr/>
            <p:nvPr/>
          </p:nvSpPr>
          <p:spPr>
            <a:xfrm rot="13500000">
              <a:off x="-1226102" y="1737462"/>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2" name="Group 11">
              <a:extLst>
                <a:ext uri="{FF2B5EF4-FFF2-40B4-BE49-F238E27FC236}">
                  <a16:creationId xmlns:a16="http://schemas.microsoft.com/office/drawing/2014/main" id="{0A86C4EA-4CF8-4531-845D-4FCB1E2F7422}"/>
                </a:ext>
              </a:extLst>
            </p:cNvPr>
            <p:cNvGrpSpPr/>
            <p:nvPr/>
          </p:nvGrpSpPr>
          <p:grpSpPr>
            <a:xfrm>
              <a:off x="-760406" y="4672937"/>
              <a:ext cx="1520812" cy="1520812"/>
              <a:chOff x="-1604709" y="3012880"/>
              <a:chExt cx="3211378" cy="3211378"/>
            </a:xfrm>
          </p:grpSpPr>
          <p:sp>
            <p:nvSpPr>
              <p:cNvPr id="13" name="Freeform: Shape 12">
                <a:extLst>
                  <a:ext uri="{FF2B5EF4-FFF2-40B4-BE49-F238E27FC236}">
                    <a16:creationId xmlns:a16="http://schemas.microsoft.com/office/drawing/2014/main" id="{1101B195-C112-4D20-8D19-4D22479B150D}"/>
                  </a:ext>
                </a:extLst>
              </p:cNvPr>
              <p:cNvSpPr/>
              <p:nvPr/>
            </p:nvSpPr>
            <p:spPr>
              <a:xfrm rot="18900000" flipH="1">
                <a:off x="-1604709" y="3012880"/>
                <a:ext cx="3211378" cy="3211378"/>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2">
                <a:extLst>
                  <a:ext uri="{FF2B5EF4-FFF2-40B4-BE49-F238E27FC236}">
                    <a16:creationId xmlns:a16="http://schemas.microsoft.com/office/drawing/2014/main" id="{CA755F1F-9955-4CBB-8F34-F7801CA44CE7}"/>
                  </a:ext>
                </a:extLst>
              </p:cNvPr>
              <p:cNvSpPr/>
              <p:nvPr/>
            </p:nvSpPr>
            <p:spPr>
              <a:xfrm rot="13500000">
                <a:off x="-1226102" y="3352505"/>
                <a:ext cx="2416016" cy="2416016"/>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sp>
        <p:nvSpPr>
          <p:cNvPr id="2" name="Title 1">
            <a:extLst>
              <a:ext uri="{FF2B5EF4-FFF2-40B4-BE49-F238E27FC236}">
                <a16:creationId xmlns:a16="http://schemas.microsoft.com/office/drawing/2014/main" id="{9E597736-C478-4C26-9BAF-205FE31E977C}"/>
              </a:ext>
            </a:extLst>
          </p:cNvPr>
          <p:cNvSpPr>
            <a:spLocks noGrp="1"/>
          </p:cNvSpPr>
          <p:nvPr>
            <p:ph type="ctrTitle" hasCustomPrompt="1"/>
          </p:nvPr>
        </p:nvSpPr>
        <p:spPr>
          <a:xfrm>
            <a:off x="2761488" y="2395728"/>
            <a:ext cx="7077456" cy="1243584"/>
          </a:xfrm>
        </p:spPr>
        <p:txBody>
          <a:bodyPr vert="horz" lIns="91440" tIns="45720" rIns="91440" bIns="45720" rtlCol="0" anchor="b">
            <a:noAutofit/>
          </a:bodyPr>
          <a:lstStyle>
            <a:lvl1pPr>
              <a:defRPr lang="en-GB" sz="6600" b="1" dirty="0">
                <a:solidFill>
                  <a:schemeClr val="accent2"/>
                </a:solidFill>
                <a:latin typeface="+mj-lt"/>
                <a:ea typeface="Tahoma" panose="020B0604030504040204" pitchFamily="34" charset="0"/>
                <a:cs typeface="Tahoma" panose="020B0604030504040204" pitchFamily="34" charset="0"/>
              </a:defRPr>
            </a:lvl1pPr>
          </a:lstStyle>
          <a:p>
            <a:pPr lvl="0"/>
            <a:r>
              <a:rPr lang="en-US" noProof="0"/>
              <a:t>TITLE</a:t>
            </a:r>
          </a:p>
        </p:txBody>
      </p:sp>
      <p:sp>
        <p:nvSpPr>
          <p:cNvPr id="3" name="Subtitle 2">
            <a:extLst>
              <a:ext uri="{FF2B5EF4-FFF2-40B4-BE49-F238E27FC236}">
                <a16:creationId xmlns:a16="http://schemas.microsoft.com/office/drawing/2014/main" id="{C3D2DEF0-A0B0-4CFE-B67D-A9D75E2368DC}"/>
              </a:ext>
            </a:extLst>
          </p:cNvPr>
          <p:cNvSpPr>
            <a:spLocks noGrp="1"/>
          </p:cNvSpPr>
          <p:nvPr>
            <p:ph type="subTitle" idx="1"/>
          </p:nvPr>
        </p:nvSpPr>
        <p:spPr>
          <a:xfrm>
            <a:off x="2761488" y="3721608"/>
            <a:ext cx="7077456" cy="868680"/>
          </a:xfrm>
        </p:spPr>
        <p:txBody>
          <a:bodyPr vert="horz" lIns="91440" tIns="45720" rIns="91440" bIns="45720" rtlCol="0">
            <a:normAutofit/>
          </a:bodyPr>
          <a:lstStyle>
            <a:lvl1pPr marL="0" indent="0">
              <a:buNone/>
              <a:defRPr lang="en-GB" sz="1800" spc="300" dirty="0">
                <a:solidFill>
                  <a:schemeClr val="bg1"/>
                </a:solidFill>
                <a:latin typeface="+mn-lt"/>
                <a:cs typeface="Arial" panose="020B0604020202020204" pitchFamily="34" charset="0"/>
              </a:defRPr>
            </a:lvl1pPr>
          </a:lstStyle>
          <a:p>
            <a:pPr marL="228600" lvl="0" indent="-228600"/>
            <a:r>
              <a:rPr lang="en-US" noProof="0" smtClean="0"/>
              <a:t>Click to edit Master subtitle style</a:t>
            </a:r>
            <a:endParaRPr lang="en-US" noProof="0"/>
          </a:p>
        </p:txBody>
      </p:sp>
    </p:spTree>
    <p:extLst>
      <p:ext uri="{BB962C8B-B14F-4D97-AF65-F5344CB8AC3E}">
        <p14:creationId xmlns:p14="http://schemas.microsoft.com/office/powerpoint/2010/main" val="436959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796BFF-6E5F-4DE7-B193-F501FC094D63}"/>
              </a:ext>
            </a:extLst>
          </p:cNvPr>
          <p:cNvSpPr>
            <a:spLocks noGrp="1"/>
          </p:cNvSpPr>
          <p:nvPr>
            <p:ph sz="half" idx="1"/>
          </p:nvPr>
        </p:nvSpPr>
        <p:spPr>
          <a:xfrm>
            <a:off x="443365" y="1517715"/>
            <a:ext cx="5184437" cy="4659248"/>
          </a:xfrm>
        </p:spPr>
        <p:txBody>
          <a:bodyPr>
            <a:normAutofit/>
          </a:bodyPr>
          <a:lstStyle>
            <a:lvl1pPr marL="457200" indent="-457200">
              <a:buFont typeface="Arial" panose="020B0604020202020204" pitchFamily="34" charset="0"/>
              <a:buChar char="•"/>
              <a:defRPr sz="2000">
                <a:solidFill>
                  <a:schemeClr val="bg1"/>
                </a:solidFill>
              </a:defRPr>
            </a:lvl1pPr>
            <a:lvl2pPr marL="800100" indent="-342900">
              <a:buFont typeface="Arial" panose="020B0604020202020204" pitchFamily="34" charset="0"/>
              <a:buChar char="•"/>
              <a:defRPr sz="1800">
                <a:solidFill>
                  <a:schemeClr val="bg1"/>
                </a:solidFill>
              </a:defRPr>
            </a:lvl2pPr>
            <a:lvl3pPr marL="1257300" indent="-342900">
              <a:buFont typeface="Arial" panose="020B0604020202020204" pitchFamily="34" charset="0"/>
              <a:buChar char="•"/>
              <a:defRPr sz="1600">
                <a:solidFill>
                  <a:schemeClr val="bg1"/>
                </a:solidFill>
              </a:defRPr>
            </a:lvl3pPr>
            <a:lvl4pPr marL="1657350" indent="-285750">
              <a:buFont typeface="Arial" panose="020B0604020202020204" pitchFamily="34" charset="0"/>
              <a:buChar char="•"/>
              <a:defRPr sz="1400">
                <a:solidFill>
                  <a:schemeClr val="bg1"/>
                </a:solidFill>
              </a:defRPr>
            </a:lvl4pPr>
            <a:lvl5pPr marL="2114550" indent="-285750">
              <a:buFont typeface="Arial" panose="020B0604020202020204" pitchFamily="34" charset="0"/>
              <a:buChar char="•"/>
              <a:defRPr sz="1400">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1" name="Content Placeholder 3">
            <a:extLst>
              <a:ext uri="{FF2B5EF4-FFF2-40B4-BE49-F238E27FC236}">
                <a16:creationId xmlns:a16="http://schemas.microsoft.com/office/drawing/2014/main" id="{78622754-CA4D-4C27-A37F-B26E7B4C9CA2}"/>
              </a:ext>
            </a:extLst>
          </p:cNvPr>
          <p:cNvSpPr>
            <a:spLocks noGrp="1"/>
          </p:cNvSpPr>
          <p:nvPr>
            <p:ph sz="half" idx="2"/>
          </p:nvPr>
        </p:nvSpPr>
        <p:spPr>
          <a:xfrm>
            <a:off x="6474163" y="1517715"/>
            <a:ext cx="5184437" cy="4659248"/>
          </a:xfrm>
        </p:spPr>
        <p:txBody>
          <a:bodyPr>
            <a:normAutofit/>
          </a:bodyPr>
          <a:lstStyle>
            <a:lvl1pPr>
              <a:defRPr sz="2000">
                <a:solidFill>
                  <a:schemeClr val="bg1"/>
                </a:solidFill>
              </a:defRPr>
            </a:lvl1pPr>
            <a:lvl2pPr>
              <a:defRPr sz="1800">
                <a:solidFill>
                  <a:schemeClr val="bg1"/>
                </a:solidFill>
              </a:defRPr>
            </a:lvl2pPr>
            <a:lvl3pPr>
              <a:defRPr sz="1600">
                <a:solidFill>
                  <a:schemeClr val="bg1"/>
                </a:solidFill>
              </a:defRPr>
            </a:lvl3pPr>
            <a:lvl4pPr>
              <a:defRPr sz="1400">
                <a:solidFill>
                  <a:schemeClr val="bg1"/>
                </a:solidFill>
              </a:defRPr>
            </a:lvl4pPr>
            <a:lvl5pPr>
              <a:defRPr sz="1400">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999597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 Categor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0" name="Picture Placeholder 8">
            <a:extLst>
              <a:ext uri="{FF2B5EF4-FFF2-40B4-BE49-F238E27FC236}">
                <a16:creationId xmlns:a16="http://schemas.microsoft.com/office/drawing/2014/main" id="{6D00E6B4-1CBE-404E-B943-5F1832320C1C}"/>
              </a:ext>
            </a:extLst>
          </p:cNvPr>
          <p:cNvSpPr>
            <a:spLocks noGrp="1"/>
          </p:cNvSpPr>
          <p:nvPr>
            <p:ph type="pic" sz="quarter" idx="13"/>
          </p:nvPr>
        </p:nvSpPr>
        <p:spPr>
          <a:xfrm>
            <a:off x="978212"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smtClean="0"/>
              <a:t>Click icon to add picture</a:t>
            </a:r>
            <a:endParaRPr lang="en-US" noProof="0" dirty="0"/>
          </a:p>
        </p:txBody>
      </p:sp>
      <p:sp>
        <p:nvSpPr>
          <p:cNvPr id="21" name="Picture Placeholder 8">
            <a:extLst>
              <a:ext uri="{FF2B5EF4-FFF2-40B4-BE49-F238E27FC236}">
                <a16:creationId xmlns:a16="http://schemas.microsoft.com/office/drawing/2014/main" id="{7CD59BFD-62BE-4E33-92A5-B84A2A9A8D3B}"/>
              </a:ext>
            </a:extLst>
          </p:cNvPr>
          <p:cNvSpPr>
            <a:spLocks noGrp="1"/>
          </p:cNvSpPr>
          <p:nvPr>
            <p:ph type="pic" sz="quarter" idx="14"/>
          </p:nvPr>
        </p:nvSpPr>
        <p:spPr>
          <a:xfrm>
            <a:off x="3222230"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smtClean="0"/>
              <a:t>Click icon to add picture</a:t>
            </a:r>
            <a:endParaRPr lang="en-US" noProof="0" dirty="0"/>
          </a:p>
        </p:txBody>
      </p:sp>
      <p:sp>
        <p:nvSpPr>
          <p:cNvPr id="22" name="Picture Placeholder 8">
            <a:extLst>
              <a:ext uri="{FF2B5EF4-FFF2-40B4-BE49-F238E27FC236}">
                <a16:creationId xmlns:a16="http://schemas.microsoft.com/office/drawing/2014/main" id="{60DC5978-55B8-421D-91B4-29F8210A7B2C}"/>
              </a:ext>
            </a:extLst>
          </p:cNvPr>
          <p:cNvSpPr>
            <a:spLocks noGrp="1"/>
          </p:cNvSpPr>
          <p:nvPr>
            <p:ph type="pic" sz="quarter" idx="15"/>
          </p:nvPr>
        </p:nvSpPr>
        <p:spPr>
          <a:xfrm>
            <a:off x="5466248"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smtClean="0"/>
              <a:t>Click icon to add picture</a:t>
            </a:r>
            <a:endParaRPr lang="en-US" noProof="0" dirty="0"/>
          </a:p>
        </p:txBody>
      </p:sp>
      <p:sp>
        <p:nvSpPr>
          <p:cNvPr id="23" name="Picture Placeholder 8">
            <a:extLst>
              <a:ext uri="{FF2B5EF4-FFF2-40B4-BE49-F238E27FC236}">
                <a16:creationId xmlns:a16="http://schemas.microsoft.com/office/drawing/2014/main" id="{BE3FB8C3-2C7E-4C59-8BD5-53FA2772DB56}"/>
              </a:ext>
            </a:extLst>
          </p:cNvPr>
          <p:cNvSpPr>
            <a:spLocks noGrp="1"/>
          </p:cNvSpPr>
          <p:nvPr>
            <p:ph type="pic" sz="quarter" idx="16"/>
          </p:nvPr>
        </p:nvSpPr>
        <p:spPr>
          <a:xfrm>
            <a:off x="7710266"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smtClean="0"/>
              <a:t>Click icon to add picture</a:t>
            </a:r>
            <a:endParaRPr lang="en-US" noProof="0" dirty="0"/>
          </a:p>
        </p:txBody>
      </p:sp>
      <p:sp>
        <p:nvSpPr>
          <p:cNvPr id="24" name="Picture Placeholder 8">
            <a:extLst>
              <a:ext uri="{FF2B5EF4-FFF2-40B4-BE49-F238E27FC236}">
                <a16:creationId xmlns:a16="http://schemas.microsoft.com/office/drawing/2014/main" id="{FD8FA9DA-C36B-4889-B88F-28B5829E53E2}"/>
              </a:ext>
            </a:extLst>
          </p:cNvPr>
          <p:cNvSpPr>
            <a:spLocks noGrp="1"/>
          </p:cNvSpPr>
          <p:nvPr>
            <p:ph type="pic" sz="quarter" idx="17"/>
          </p:nvPr>
        </p:nvSpPr>
        <p:spPr>
          <a:xfrm>
            <a:off x="9954283" y="2096716"/>
            <a:ext cx="1259505" cy="1259505"/>
          </a:xfrm>
          <a:prstGeom prst="ellipse">
            <a:avLst/>
          </a:prstGeom>
          <a:pattFill prst="wdUpDiag">
            <a:fgClr>
              <a:srgbClr val="0C4360"/>
            </a:fgClr>
            <a:bgClr>
              <a:schemeClr val="accent1">
                <a:lumMod val="50000"/>
              </a:schemeClr>
            </a:bgClr>
          </a:pattFill>
          <a:ln w="38100">
            <a:solidFill>
              <a:schemeClr val="accent2"/>
            </a:solidFill>
          </a:ln>
        </p:spPr>
        <p:txBody>
          <a:bodyPr/>
          <a:lstStyle>
            <a:lvl1pPr marL="0" indent="0">
              <a:buNone/>
              <a:defRPr>
                <a:solidFill>
                  <a:schemeClr val="tx1">
                    <a:alpha val="0"/>
                  </a:schemeClr>
                </a:solidFill>
              </a:defRPr>
            </a:lvl1pPr>
          </a:lstStyle>
          <a:p>
            <a:r>
              <a:rPr lang="en-US" noProof="0" smtClean="0"/>
              <a:t>Click icon to add picture</a:t>
            </a:r>
            <a:endParaRPr lang="en-US" noProof="0" dirty="0"/>
          </a:p>
        </p:txBody>
      </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719894"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p:txBody>
      </p:sp>
      <p:sp>
        <p:nvSpPr>
          <p:cNvPr id="27" name="Text Placeholder 22">
            <a:extLst>
              <a:ext uri="{FF2B5EF4-FFF2-40B4-BE49-F238E27FC236}">
                <a16:creationId xmlns:a16="http://schemas.microsoft.com/office/drawing/2014/main" id="{05F72315-51A9-431C-B80A-45E4FB1D6BD6}"/>
              </a:ext>
            </a:extLst>
          </p:cNvPr>
          <p:cNvSpPr>
            <a:spLocks noGrp="1"/>
          </p:cNvSpPr>
          <p:nvPr>
            <p:ph type="body" sz="quarter" idx="19"/>
          </p:nvPr>
        </p:nvSpPr>
        <p:spPr>
          <a:xfrm>
            <a:off x="2963912"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p:txBody>
      </p:sp>
      <p:sp>
        <p:nvSpPr>
          <p:cNvPr id="28" name="Text Placeholder 22">
            <a:extLst>
              <a:ext uri="{FF2B5EF4-FFF2-40B4-BE49-F238E27FC236}">
                <a16:creationId xmlns:a16="http://schemas.microsoft.com/office/drawing/2014/main" id="{883D1F0C-34F1-46E1-B178-E4AB82B14631}"/>
              </a:ext>
            </a:extLst>
          </p:cNvPr>
          <p:cNvSpPr>
            <a:spLocks noGrp="1"/>
          </p:cNvSpPr>
          <p:nvPr>
            <p:ph type="body" sz="quarter" idx="20"/>
          </p:nvPr>
        </p:nvSpPr>
        <p:spPr>
          <a:xfrm>
            <a:off x="5207930"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p:txBody>
      </p:sp>
      <p:sp>
        <p:nvSpPr>
          <p:cNvPr id="29" name="Text Placeholder 22">
            <a:extLst>
              <a:ext uri="{FF2B5EF4-FFF2-40B4-BE49-F238E27FC236}">
                <a16:creationId xmlns:a16="http://schemas.microsoft.com/office/drawing/2014/main" id="{7202A849-DF14-40E7-B38D-1185F72603EC}"/>
              </a:ext>
            </a:extLst>
          </p:cNvPr>
          <p:cNvSpPr>
            <a:spLocks noGrp="1"/>
          </p:cNvSpPr>
          <p:nvPr>
            <p:ph type="body" sz="quarter" idx="21"/>
          </p:nvPr>
        </p:nvSpPr>
        <p:spPr>
          <a:xfrm>
            <a:off x="7451948"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p:txBody>
      </p:sp>
      <p:sp>
        <p:nvSpPr>
          <p:cNvPr id="30" name="Text Placeholder 22">
            <a:extLst>
              <a:ext uri="{FF2B5EF4-FFF2-40B4-BE49-F238E27FC236}">
                <a16:creationId xmlns:a16="http://schemas.microsoft.com/office/drawing/2014/main" id="{CCFC1ADF-AC11-4CCD-AC2D-478B6FFEA5EA}"/>
              </a:ext>
            </a:extLst>
          </p:cNvPr>
          <p:cNvSpPr>
            <a:spLocks noGrp="1"/>
          </p:cNvSpPr>
          <p:nvPr>
            <p:ph type="body" sz="quarter" idx="22"/>
          </p:nvPr>
        </p:nvSpPr>
        <p:spPr>
          <a:xfrm>
            <a:off x="9695965" y="4240093"/>
            <a:ext cx="1776140" cy="1463040"/>
          </a:xfrm>
        </p:spPr>
        <p:txBody>
          <a:bodyPr lIns="0" tIns="0" rIns="0" bIns="0">
            <a:noAutofit/>
          </a:bodyPr>
          <a:lstStyle>
            <a:lvl1pPr marL="0" indent="0" algn="ctr">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p:txBody>
      </p:sp>
      <p:cxnSp>
        <p:nvCxnSpPr>
          <p:cNvPr id="7" name="Straight Connector 6">
            <a:extLst>
              <a:ext uri="{FF2B5EF4-FFF2-40B4-BE49-F238E27FC236}">
                <a16:creationId xmlns:a16="http://schemas.microsoft.com/office/drawing/2014/main" id="{2B4CB326-DA0E-488E-B236-7017E8438FBB}"/>
              </a:ext>
            </a:extLst>
          </p:cNvPr>
          <p:cNvCxnSpPr/>
          <p:nvPr userDrawn="1"/>
        </p:nvCxnSpPr>
        <p:spPr>
          <a:xfrm>
            <a:off x="1242354"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9366B533-7212-4A36-9CE2-D6302E721F8F}"/>
              </a:ext>
            </a:extLst>
          </p:cNvPr>
          <p:cNvCxnSpPr/>
          <p:nvPr userDrawn="1"/>
        </p:nvCxnSpPr>
        <p:spPr>
          <a:xfrm>
            <a:off x="3486372"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D7474CD-E230-4E14-8274-5E20F673F401}"/>
              </a:ext>
            </a:extLst>
          </p:cNvPr>
          <p:cNvCxnSpPr/>
          <p:nvPr userDrawn="1"/>
        </p:nvCxnSpPr>
        <p:spPr>
          <a:xfrm>
            <a:off x="5730390"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6BF71FCE-6F39-4D2F-82BE-7D9F1D2ED59F}"/>
              </a:ext>
            </a:extLst>
          </p:cNvPr>
          <p:cNvCxnSpPr/>
          <p:nvPr userDrawn="1"/>
        </p:nvCxnSpPr>
        <p:spPr>
          <a:xfrm>
            <a:off x="7974408"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7AC7A-17D9-4F42-9DD0-94FE4FC6BF19}"/>
              </a:ext>
            </a:extLst>
          </p:cNvPr>
          <p:cNvCxnSpPr/>
          <p:nvPr userDrawn="1"/>
        </p:nvCxnSpPr>
        <p:spPr>
          <a:xfrm>
            <a:off x="10218425" y="3825022"/>
            <a:ext cx="731221" cy="0"/>
          </a:xfrm>
          <a:prstGeom prst="line">
            <a:avLst/>
          </a:prstGeom>
          <a:ln w="3810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76266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to + 3 Sec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
        <p:nvSpPr>
          <p:cNvPr id="36" name="Text Placeholder 22">
            <a:extLst>
              <a:ext uri="{FF2B5EF4-FFF2-40B4-BE49-F238E27FC236}">
                <a16:creationId xmlns:a16="http://schemas.microsoft.com/office/drawing/2014/main" id="{642D3CE0-C3B4-4F3F-A650-AB452B3AD4BA}"/>
              </a:ext>
            </a:extLst>
          </p:cNvPr>
          <p:cNvSpPr>
            <a:spLocks noGrp="1"/>
          </p:cNvSpPr>
          <p:nvPr>
            <p:ph type="body" sz="quarter" idx="20"/>
          </p:nvPr>
        </p:nvSpPr>
        <p:spPr>
          <a:xfrm>
            <a:off x="4444169"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p:txBody>
      </p:sp>
      <p:sp>
        <p:nvSpPr>
          <p:cNvPr id="37" name="Text Placeholder 22">
            <a:extLst>
              <a:ext uri="{FF2B5EF4-FFF2-40B4-BE49-F238E27FC236}">
                <a16:creationId xmlns:a16="http://schemas.microsoft.com/office/drawing/2014/main" id="{DBED2BB0-CDAD-40EE-8B35-C66DF45EE29D}"/>
              </a:ext>
            </a:extLst>
          </p:cNvPr>
          <p:cNvSpPr>
            <a:spLocks noGrp="1"/>
          </p:cNvSpPr>
          <p:nvPr>
            <p:ph type="body" sz="quarter" idx="21"/>
          </p:nvPr>
        </p:nvSpPr>
        <p:spPr>
          <a:xfrm>
            <a:off x="8346244" y="4240093"/>
            <a:ext cx="3293306" cy="1463040"/>
          </a:xfrm>
        </p:spPr>
        <p:txBody>
          <a:bodyPr lIns="0" tIns="0" rIns="0" bIns="0">
            <a:noAutofit/>
          </a:bodyPr>
          <a:lstStyle>
            <a:lvl1pPr marL="0" indent="0" algn="l">
              <a:lnSpc>
                <a:spcPct val="100000"/>
              </a:lnSpc>
              <a:spcBef>
                <a:spcPts val="600"/>
              </a:spcBef>
              <a:spcAft>
                <a:spcPts val="4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p:txBody>
      </p:sp>
    </p:spTree>
    <p:extLst>
      <p:ext uri="{BB962C8B-B14F-4D97-AF65-F5344CB8AC3E}">
        <p14:creationId xmlns:p14="http://schemas.microsoft.com/office/powerpoint/2010/main" val="1544745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hoto +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6" name="Text Placeholder 22">
            <a:extLst>
              <a:ext uri="{FF2B5EF4-FFF2-40B4-BE49-F238E27FC236}">
                <a16:creationId xmlns:a16="http://schemas.microsoft.com/office/drawing/2014/main" id="{2A19101D-7C37-42BF-8167-5391EA65EC3A}"/>
              </a:ext>
            </a:extLst>
          </p:cNvPr>
          <p:cNvSpPr>
            <a:spLocks noGrp="1"/>
          </p:cNvSpPr>
          <p:nvPr>
            <p:ph type="body" sz="quarter" idx="18"/>
          </p:nvPr>
        </p:nvSpPr>
        <p:spPr>
          <a:xfrm>
            <a:off x="542094" y="4240093"/>
            <a:ext cx="9402006" cy="1463040"/>
          </a:xfrm>
        </p:spPr>
        <p:txBody>
          <a:bodyPr lIns="0" tIns="0" rIns="0" bIns="0">
            <a:noAutofit/>
          </a:bodyPr>
          <a:lstStyle>
            <a:lvl1pPr marL="0" indent="0" algn="l">
              <a:lnSpc>
                <a:spcPct val="100000"/>
              </a:lnSpc>
              <a:spcBef>
                <a:spcPts val="300"/>
              </a:spcBef>
              <a:spcAft>
                <a:spcPts val="300"/>
              </a:spcAft>
              <a:buNone/>
              <a:defRPr sz="1400">
                <a:solidFill>
                  <a:schemeClr val="bg1"/>
                </a:solidFill>
                <a:latin typeface="+mn-lt"/>
                <a:cs typeface="Arial" panose="020B0604020202020204" pitchFamily="34" charset="0"/>
              </a:defRPr>
            </a:lvl1pPr>
            <a:lvl2pPr>
              <a:lnSpc>
                <a:spcPct val="100000"/>
              </a:lnSpc>
              <a:spcBef>
                <a:spcPts val="600"/>
              </a:spcBef>
              <a:spcAft>
                <a:spcPts val="400"/>
              </a:spcAft>
              <a:defRPr sz="1600">
                <a:solidFill>
                  <a:schemeClr val="bg1"/>
                </a:solidFill>
                <a:latin typeface="Arial" panose="020B0604020202020204" pitchFamily="34" charset="0"/>
                <a:cs typeface="Arial" panose="020B0604020202020204" pitchFamily="34" charset="0"/>
              </a:defRPr>
            </a:lvl2pPr>
            <a:lvl3pPr>
              <a:lnSpc>
                <a:spcPct val="100000"/>
              </a:lnSpc>
              <a:spcBef>
                <a:spcPts val="600"/>
              </a:spcBef>
              <a:spcAft>
                <a:spcPts val="400"/>
              </a:spcAft>
              <a:defRPr sz="1400">
                <a:solidFill>
                  <a:schemeClr val="bg1"/>
                </a:solidFill>
                <a:latin typeface="Arial" panose="020B0604020202020204" pitchFamily="34" charset="0"/>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p:txBody>
      </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13" name="Picture Placeholder 12">
            <a:extLst>
              <a:ext uri="{FF2B5EF4-FFF2-40B4-BE49-F238E27FC236}">
                <a16:creationId xmlns:a16="http://schemas.microsoft.com/office/drawing/2014/main" id="{231B97CF-FD24-4932-8459-893B1AC73D33}"/>
              </a:ext>
            </a:extLst>
          </p:cNvPr>
          <p:cNvSpPr>
            <a:spLocks noGrp="1"/>
          </p:cNvSpPr>
          <p:nvPr>
            <p:ph type="pic" sz="quarter" idx="19" hasCustomPrompt="1"/>
          </p:nvPr>
        </p:nvSpPr>
        <p:spPr>
          <a:xfrm>
            <a:off x="-2" y="1352575"/>
            <a:ext cx="12192002" cy="2289897"/>
          </a:xfrm>
        </p:spPr>
        <p:txBody>
          <a:bodyPr anchor="ctr">
            <a:normAutofit/>
          </a:bodyPr>
          <a:lstStyle>
            <a:lvl1pPr marL="0" indent="0" algn="ctr">
              <a:buNone/>
              <a:defRPr sz="1400">
                <a:solidFill>
                  <a:schemeClr val="accent2"/>
                </a:solidFill>
                <a:latin typeface="Trade Gothic LT Pro" panose="020B0503040303020004" pitchFamily="34" charset="0"/>
              </a:defRPr>
            </a:lvl1pPr>
          </a:lstStyle>
          <a:p>
            <a:r>
              <a:rPr lang="en-US" noProof="0" dirty="0"/>
              <a:t>Insert image</a:t>
            </a:r>
          </a:p>
        </p:txBody>
      </p:sp>
    </p:spTree>
    <p:extLst>
      <p:ext uri="{BB962C8B-B14F-4D97-AF65-F5344CB8AC3E}">
        <p14:creationId xmlns:p14="http://schemas.microsoft.com/office/powerpoint/2010/main" val="2486826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Picture Placeholder 2">
            <a:extLst>
              <a:ext uri="{FF2B5EF4-FFF2-40B4-BE49-F238E27FC236}">
                <a16:creationId xmlns:a16="http://schemas.microsoft.com/office/drawing/2014/main" id="{30B3A574-7940-4E35-857E-5CA35A5910E5}"/>
              </a:ext>
            </a:extLst>
          </p:cNvPr>
          <p:cNvSpPr>
            <a:spLocks noGrp="1"/>
          </p:cNvSpPr>
          <p:nvPr>
            <p:ph type="pic" idx="1"/>
          </p:nvPr>
        </p:nvSpPr>
        <p:spPr>
          <a:xfrm>
            <a:off x="4110087" y="1444649"/>
            <a:ext cx="7548513" cy="4579079"/>
          </a:xfrm>
        </p:spPr>
        <p:txBody>
          <a:bodyPr>
            <a:normAutofit/>
          </a:bodyPr>
          <a:lstStyle>
            <a:lvl1pPr marL="0" indent="0">
              <a:buNone/>
              <a:defRPr sz="24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Tree>
    <p:extLst>
      <p:ext uri="{BB962C8B-B14F-4D97-AF65-F5344CB8AC3E}">
        <p14:creationId xmlns:p14="http://schemas.microsoft.com/office/powerpoint/2010/main" val="15406501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5" name="Freeform: Shape 34">
            <a:extLst>
              <a:ext uri="{FF2B5EF4-FFF2-40B4-BE49-F238E27FC236}">
                <a16:creationId xmlns:a16="http://schemas.microsoft.com/office/drawing/2014/main" id="{62EEBF51-DCAD-4335-85E9-52801031A1BF}"/>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1" name="Text Placeholder 3">
            <a:extLst>
              <a:ext uri="{FF2B5EF4-FFF2-40B4-BE49-F238E27FC236}">
                <a16:creationId xmlns:a16="http://schemas.microsoft.com/office/drawing/2014/main" id="{912B51EA-3E6F-4BF6-BE48-62128AF32B85}"/>
              </a:ext>
            </a:extLst>
          </p:cNvPr>
          <p:cNvSpPr>
            <a:spLocks noGrp="1"/>
          </p:cNvSpPr>
          <p:nvPr>
            <p:ph type="body" sz="half" idx="2"/>
          </p:nvPr>
        </p:nvSpPr>
        <p:spPr>
          <a:xfrm>
            <a:off x="443366" y="1444649"/>
            <a:ext cx="3365063" cy="4579079"/>
          </a:xfrm>
        </p:spPr>
        <p:txBody>
          <a:bodyPr/>
          <a:lstStyle>
            <a:lvl1pPr marL="0" indent="0">
              <a:buFont typeface="Arial" panose="020B0604020202020204" pitchFamily="34" charse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22" name="Content Placeholder 2">
            <a:extLst>
              <a:ext uri="{FF2B5EF4-FFF2-40B4-BE49-F238E27FC236}">
                <a16:creationId xmlns:a16="http://schemas.microsoft.com/office/drawing/2014/main" id="{A015C605-1D30-48BC-A0D6-3B11AF56CC53}"/>
              </a:ext>
            </a:extLst>
          </p:cNvPr>
          <p:cNvSpPr>
            <a:spLocks noGrp="1"/>
          </p:cNvSpPr>
          <p:nvPr>
            <p:ph idx="1"/>
          </p:nvPr>
        </p:nvSpPr>
        <p:spPr>
          <a:xfrm>
            <a:off x="3964290" y="1444649"/>
            <a:ext cx="7694310" cy="4579079"/>
          </a:xfrm>
        </p:spPr>
        <p:txBody>
          <a:bodyPr>
            <a:normAutofit/>
          </a:bodyPr>
          <a:lstStyle>
            <a:lvl1pPr>
              <a:defRPr sz="2400">
                <a:solidFill>
                  <a:schemeClr val="bg1"/>
                </a:solidFill>
              </a:defRPr>
            </a:lvl1pPr>
            <a:lvl2pPr>
              <a:defRPr sz="2000">
                <a:solidFill>
                  <a:schemeClr val="bg1"/>
                </a:solidFill>
              </a:defRPr>
            </a:lvl2pPr>
            <a:lvl3pPr>
              <a:defRPr sz="1800">
                <a:solidFill>
                  <a:schemeClr val="bg1"/>
                </a:solidFill>
              </a:defRPr>
            </a:lvl3pPr>
            <a:lvl4pPr>
              <a:defRPr sz="1600">
                <a:solidFill>
                  <a:schemeClr val="bg1"/>
                </a:solidFill>
              </a:defRPr>
            </a:lvl4pPr>
            <a:lvl5pPr>
              <a:defRPr sz="1600">
                <a:solidFill>
                  <a:schemeClr val="bg1"/>
                </a:solidFill>
              </a:defRPr>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12129895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4494CD2-CCDD-0248-96F8-741002C44255}"/>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Freeform: Shape 9">
            <a:extLst>
              <a:ext uri="{FF2B5EF4-FFF2-40B4-BE49-F238E27FC236}">
                <a16:creationId xmlns:a16="http://schemas.microsoft.com/office/drawing/2014/main" id="{07077B00-C1EE-7241-B441-7814F92A7EDF}"/>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0" name="Freeform: Shape 17">
            <a:extLst>
              <a:ext uri="{FF2B5EF4-FFF2-40B4-BE49-F238E27FC236}">
                <a16:creationId xmlns:a16="http://schemas.microsoft.com/office/drawing/2014/main" id="{3A1AEBC4-637E-F64C-9192-69AC4BB26D0C}"/>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1" name="Freeform: Shape 11">
            <a:extLst>
              <a:ext uri="{FF2B5EF4-FFF2-40B4-BE49-F238E27FC236}">
                <a16:creationId xmlns:a16="http://schemas.microsoft.com/office/drawing/2014/main" id="{669A7039-C54C-8E46-9A8B-DDB2547D989C}"/>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7">
            <a:extLst>
              <a:ext uri="{FF2B5EF4-FFF2-40B4-BE49-F238E27FC236}">
                <a16:creationId xmlns:a16="http://schemas.microsoft.com/office/drawing/2014/main" id="{4F173B32-87BB-9A40-8C91-4C1EED2B7ABF}"/>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4" name="Group 23">
            <a:extLst>
              <a:ext uri="{FF2B5EF4-FFF2-40B4-BE49-F238E27FC236}">
                <a16:creationId xmlns:a16="http://schemas.microsoft.com/office/drawing/2014/main" id="{4AC87F4E-12B5-1B42-AFD2-4DB39B7645C9}"/>
              </a:ext>
            </a:extLst>
          </p:cNvPr>
          <p:cNvGrpSpPr/>
          <p:nvPr userDrawn="1"/>
        </p:nvGrpSpPr>
        <p:grpSpPr>
          <a:xfrm rot="16200000">
            <a:off x="499388" y="-322655"/>
            <a:ext cx="535531" cy="645309"/>
            <a:chOff x="10945855" y="7317026"/>
            <a:chExt cx="2483924" cy="2993104"/>
          </a:xfrm>
        </p:grpSpPr>
        <p:sp>
          <p:nvSpPr>
            <p:cNvPr id="25" name="Freeform: Shape 15">
              <a:extLst>
                <a:ext uri="{FF2B5EF4-FFF2-40B4-BE49-F238E27FC236}">
                  <a16:creationId xmlns:a16="http://schemas.microsoft.com/office/drawing/2014/main" id="{03DD8765-59DF-A045-ADB5-E39FAEE153A0}"/>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Freeform: Shape 16">
              <a:extLst>
                <a:ext uri="{FF2B5EF4-FFF2-40B4-BE49-F238E27FC236}">
                  <a16:creationId xmlns:a16="http://schemas.microsoft.com/office/drawing/2014/main" id="{B34B796C-A407-7B4D-B4F0-E58A44FE8DB4}"/>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0" name="Freeform: Shape 23">
            <a:extLst>
              <a:ext uri="{FF2B5EF4-FFF2-40B4-BE49-F238E27FC236}">
                <a16:creationId xmlns:a16="http://schemas.microsoft.com/office/drawing/2014/main" id="{CBE3FDC9-67CB-FA42-B127-A36BFF4678BB}"/>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1" name="Slide Number Placeholder 4">
            <a:extLst>
              <a:ext uri="{FF2B5EF4-FFF2-40B4-BE49-F238E27FC236}">
                <a16:creationId xmlns:a16="http://schemas.microsoft.com/office/drawing/2014/main" id="{1E902BFF-CA8F-D745-A819-A7BB38B30ED9}"/>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26723047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ank You 1">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6" name="Group 5">
            <a:extLst>
              <a:ext uri="{FF2B5EF4-FFF2-40B4-BE49-F238E27FC236}">
                <a16:creationId xmlns:a16="http://schemas.microsoft.com/office/drawing/2014/main" id="{EA7FF9D7-8545-4547-AC77-A0421EEB9B99}"/>
              </a:ext>
            </a:extLst>
          </p:cNvPr>
          <p:cNvGrpSpPr/>
          <p:nvPr userDrawn="1"/>
        </p:nvGrpSpPr>
        <p:grpSpPr>
          <a:xfrm>
            <a:off x="0" y="0"/>
            <a:ext cx="6881966" cy="6858876"/>
            <a:chOff x="-5321" y="1096"/>
            <a:chExt cx="5924073" cy="5904197"/>
          </a:xfrm>
        </p:grpSpPr>
        <p:sp>
          <p:nvSpPr>
            <p:cNvPr id="17" name="Right Triangle 16">
              <a:extLst>
                <a:ext uri="{FF2B5EF4-FFF2-40B4-BE49-F238E27FC236}">
                  <a16:creationId xmlns:a16="http://schemas.microsoft.com/office/drawing/2014/main" id="{8DCD5806-2A2F-4ABF-8057-245681C498E6}"/>
                </a:ext>
              </a:extLst>
            </p:cNvPr>
            <p:cNvSpPr/>
            <p:nvPr userDrawn="1"/>
          </p:nvSpPr>
          <p:spPr>
            <a:xfrm rot="16200000" flipH="1" flipV="1">
              <a:off x="4618" y="-8842"/>
              <a:ext cx="5904196" cy="592407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Right Triangle 17">
              <a:extLst>
                <a:ext uri="{FF2B5EF4-FFF2-40B4-BE49-F238E27FC236}">
                  <a16:creationId xmlns:a16="http://schemas.microsoft.com/office/drawing/2014/main" id="{3A93038F-E9E4-4FFD-B3DF-28DB7C2C1490}"/>
                </a:ext>
              </a:extLst>
            </p:cNvPr>
            <p:cNvSpPr/>
            <p:nvPr userDrawn="1"/>
          </p:nvSpPr>
          <p:spPr>
            <a:xfrm rot="16200000" flipH="1" flipV="1">
              <a:off x="3941" y="-8164"/>
              <a:ext cx="5501471" cy="5519993"/>
            </a:xfrm>
            <a:prstGeom prst="rtTriangle">
              <a:avLst/>
            </a:prstGeom>
            <a:pattFill prst="dkHorz">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Right Triangle 18">
              <a:extLst>
                <a:ext uri="{FF2B5EF4-FFF2-40B4-BE49-F238E27FC236}">
                  <a16:creationId xmlns:a16="http://schemas.microsoft.com/office/drawing/2014/main" id="{5DEA1E02-BBD0-4AE3-AF22-433B90272178}"/>
                </a:ext>
              </a:extLst>
            </p:cNvPr>
            <p:cNvSpPr/>
            <p:nvPr userDrawn="1"/>
          </p:nvSpPr>
          <p:spPr>
            <a:xfrm rot="16200000" flipH="1" flipV="1">
              <a:off x="3131" y="-7355"/>
              <a:ext cx="5019818" cy="5036720"/>
            </a:xfrm>
            <a:prstGeom prst="rtTriangle">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5217242" y="2807208"/>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Tree>
    <p:extLst>
      <p:ext uri="{BB962C8B-B14F-4D97-AF65-F5344CB8AC3E}">
        <p14:creationId xmlns:p14="http://schemas.microsoft.com/office/powerpoint/2010/main" val="22363861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ank You 2">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6E739168-A5E8-443A-B392-7AD4CF8977A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5" name="Freeform: Shape 14">
            <a:extLst>
              <a:ext uri="{FF2B5EF4-FFF2-40B4-BE49-F238E27FC236}">
                <a16:creationId xmlns:a16="http://schemas.microsoft.com/office/drawing/2014/main" id="{41E10E1E-5268-4F03-BA64-07E19DE26739}"/>
              </a:ext>
            </a:extLst>
          </p:cNvPr>
          <p:cNvSpPr/>
          <p:nvPr/>
        </p:nvSpPr>
        <p:spPr>
          <a:xfrm flipH="1">
            <a:off x="-16297" y="0"/>
            <a:ext cx="12208298" cy="6858000"/>
          </a:xfrm>
          <a:custGeom>
            <a:avLst/>
            <a:gdLst>
              <a:gd name="connsiteX0" fmla="*/ 8574289 w 12208298"/>
              <a:gd name="connsiteY0" fmla="*/ 0 h 6858000"/>
              <a:gd name="connsiteX1" fmla="*/ 0 w 12208298"/>
              <a:gd name="connsiteY1" fmla="*/ 0 h 6858000"/>
              <a:gd name="connsiteX2" fmla="*/ 0 w 12208298"/>
              <a:gd name="connsiteY2" fmla="*/ 6858000 h 6858000"/>
              <a:gd name="connsiteX3" fmla="*/ 532109 w 12208298"/>
              <a:gd name="connsiteY3" fmla="*/ 6858000 h 6858000"/>
              <a:gd name="connsiteX4" fmla="*/ 11495317 w 12208298"/>
              <a:gd name="connsiteY4" fmla="*/ 6858000 h 6858000"/>
              <a:gd name="connsiteX5" fmla="*/ 12208298 w 12208298"/>
              <a:gd name="connsiteY5" fmla="*/ 6858000 h 6858000"/>
              <a:gd name="connsiteX6" fmla="*/ 12208298 w 12208298"/>
              <a:gd name="connsiteY6" fmla="*/ 3146781 h 6858000"/>
              <a:gd name="connsiteX7" fmla="*/ 10353284 w 12208298"/>
              <a:gd name="connsiteY7" fmla="*/ 1291767 h 6858000"/>
              <a:gd name="connsiteX8" fmla="*/ 9866056 w 12208298"/>
              <a:gd name="connsiteY8" fmla="*/ 129176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208298" h="6858000">
                <a:moveTo>
                  <a:pt x="8574289" y="0"/>
                </a:moveTo>
                <a:lnTo>
                  <a:pt x="0" y="0"/>
                </a:lnTo>
                <a:lnTo>
                  <a:pt x="0" y="6858000"/>
                </a:lnTo>
                <a:lnTo>
                  <a:pt x="532109" y="6858000"/>
                </a:lnTo>
                <a:lnTo>
                  <a:pt x="11495317" y="6858000"/>
                </a:lnTo>
                <a:lnTo>
                  <a:pt x="12208298" y="6858000"/>
                </a:lnTo>
                <a:lnTo>
                  <a:pt x="12208298" y="3146781"/>
                </a:lnTo>
                <a:lnTo>
                  <a:pt x="10353284" y="1291767"/>
                </a:lnTo>
                <a:lnTo>
                  <a:pt x="9866056" y="1291767"/>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Freeform: Shape 15">
            <a:extLst>
              <a:ext uri="{FF2B5EF4-FFF2-40B4-BE49-F238E27FC236}">
                <a16:creationId xmlns:a16="http://schemas.microsoft.com/office/drawing/2014/main" id="{B989C45D-BDFF-418F-BE79-03FF70015770}"/>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0027A677-9ACB-4264-B148-4806678FB83F}"/>
              </a:ext>
            </a:extLst>
          </p:cNvPr>
          <p:cNvSpPr/>
          <p:nvPr/>
        </p:nvSpPr>
        <p:spPr>
          <a:xfrm rot="5400000" flipH="1" flipV="1">
            <a:off x="2667000" y="-2667001"/>
            <a:ext cx="6858000" cy="12192002"/>
          </a:xfrm>
          <a:custGeom>
            <a:avLst/>
            <a:gdLst>
              <a:gd name="connsiteX0" fmla="*/ 6858000 w 6858000"/>
              <a:gd name="connsiteY0" fmla="*/ 3871658 h 12192002"/>
              <a:gd name="connsiteX1" fmla="*/ 6858000 w 6858000"/>
              <a:gd name="connsiteY1" fmla="*/ 12192002 h 12192002"/>
              <a:gd name="connsiteX2" fmla="*/ 5363029 w 6858000"/>
              <a:gd name="connsiteY2" fmla="*/ 12192002 h 12192002"/>
              <a:gd name="connsiteX3" fmla="*/ 5363029 w 6858000"/>
              <a:gd name="connsiteY3" fmla="*/ 12192000 h 12192002"/>
              <a:gd name="connsiteX4" fmla="*/ 0 w 6858000"/>
              <a:gd name="connsiteY4" fmla="*/ 12192000 h 12192002"/>
              <a:gd name="connsiteX5" fmla="*/ 0 w 6858000"/>
              <a:gd name="connsiteY5" fmla="*/ 0 h 12192002"/>
              <a:gd name="connsiteX6" fmla="*/ 3539398 w 6858000"/>
              <a:gd name="connsiteY6" fmla="*/ 0 h 12192002"/>
              <a:gd name="connsiteX7" fmla="*/ 5566229 w 6858000"/>
              <a:gd name="connsiteY7" fmla="*/ 2026831 h 12192002"/>
              <a:gd name="connsiteX8" fmla="*/ 5566229 w 6858000"/>
              <a:gd name="connsiteY8" fmla="*/ 2575538 h 12192002"/>
              <a:gd name="connsiteX9" fmla="*/ 6858000 w 6858000"/>
              <a:gd name="connsiteY9" fmla="*/ 3871657 h 12192002"/>
              <a:gd name="connsiteX10" fmla="*/ 5566229 w 6858000"/>
              <a:gd name="connsiteY10" fmla="*/ 3871657 h 12192002"/>
              <a:gd name="connsiteX11" fmla="*/ 5566229 w 6858000"/>
              <a:gd name="connsiteY11" fmla="*/ 3871658 h 12192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858000" h="12192002">
                <a:moveTo>
                  <a:pt x="6858000" y="3871658"/>
                </a:moveTo>
                <a:lnTo>
                  <a:pt x="6858000" y="12192002"/>
                </a:lnTo>
                <a:lnTo>
                  <a:pt x="5363029" y="12192002"/>
                </a:lnTo>
                <a:lnTo>
                  <a:pt x="5363029" y="12192000"/>
                </a:lnTo>
                <a:lnTo>
                  <a:pt x="0" y="12192000"/>
                </a:lnTo>
                <a:lnTo>
                  <a:pt x="0" y="0"/>
                </a:lnTo>
                <a:lnTo>
                  <a:pt x="3539398" y="0"/>
                </a:lnTo>
                <a:lnTo>
                  <a:pt x="5566229" y="2026831"/>
                </a:lnTo>
                <a:lnTo>
                  <a:pt x="5566229" y="2575538"/>
                </a:lnTo>
                <a:lnTo>
                  <a:pt x="6858000" y="3871657"/>
                </a:lnTo>
                <a:lnTo>
                  <a:pt x="5566229" y="3871657"/>
                </a:lnTo>
                <a:lnTo>
                  <a:pt x="5566229" y="3871658"/>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9E597736-C478-4C26-9BAF-205FE31E977C}"/>
              </a:ext>
            </a:extLst>
          </p:cNvPr>
          <p:cNvSpPr>
            <a:spLocks noGrp="1"/>
          </p:cNvSpPr>
          <p:nvPr userDrawn="1">
            <p:ph type="ctrTitle" hasCustomPrompt="1"/>
          </p:nvPr>
        </p:nvSpPr>
        <p:spPr>
          <a:xfrm>
            <a:off x="6360242" y="3429000"/>
            <a:ext cx="4945598" cy="1243584"/>
          </a:xfrm>
        </p:spPr>
        <p:txBody>
          <a:bodyPr vert="horz" lIns="91440" tIns="45720" rIns="91440" bIns="45720" rtlCol="0" anchor="ctr">
            <a:noAutofit/>
          </a:bodyPr>
          <a:lstStyle>
            <a:lvl1pPr>
              <a:defRPr lang="en-GB" sz="5400" b="1" dirty="0">
                <a:solidFill>
                  <a:schemeClr val="bg1"/>
                </a:solidFill>
                <a:latin typeface="+mj-lt"/>
                <a:ea typeface="Tahoma" panose="020B0604030504040204" pitchFamily="34" charset="0"/>
                <a:cs typeface="Tahoma" panose="020B0604030504040204" pitchFamily="34" charset="0"/>
              </a:defRPr>
            </a:lvl1pPr>
          </a:lstStyle>
          <a:p>
            <a:pPr lvl="0"/>
            <a:r>
              <a:rPr lang="en-US" noProof="0"/>
              <a:t>Thank You</a:t>
            </a:r>
          </a:p>
        </p:txBody>
      </p:sp>
      <p:sp>
        <p:nvSpPr>
          <p:cNvPr id="35" name="Freeform: Shape 34">
            <a:extLst>
              <a:ext uri="{FF2B5EF4-FFF2-40B4-BE49-F238E27FC236}">
                <a16:creationId xmlns:a16="http://schemas.microsoft.com/office/drawing/2014/main" id="{C024DCDB-C6BF-455E-AAB8-EAF9DAB302A1}"/>
              </a:ext>
            </a:extLst>
          </p:cNvPr>
          <p:cNvSpPr/>
          <p:nvPr userDrawn="1"/>
        </p:nvSpPr>
        <p:spPr>
          <a:xfrm rot="13500000">
            <a:off x="-729899" y="-1215856"/>
            <a:ext cx="6043521" cy="8427077"/>
          </a:xfrm>
          <a:custGeom>
            <a:avLst/>
            <a:gdLst>
              <a:gd name="connsiteX0" fmla="*/ 6043521 w 6043521"/>
              <a:gd name="connsiteY0" fmla="*/ 4267535 h 8427077"/>
              <a:gd name="connsiteX1" fmla="*/ 1883979 w 6043521"/>
              <a:gd name="connsiteY1" fmla="*/ 8427077 h 8427077"/>
              <a:gd name="connsiteX2" fmla="*/ 0 w 6043521"/>
              <a:gd name="connsiteY2" fmla="*/ 8427077 h 8427077"/>
              <a:gd name="connsiteX3" fmla="*/ 0 w 6043521"/>
              <a:gd name="connsiteY3" fmla="*/ 1775986 h 8427077"/>
              <a:gd name="connsiteX4" fmla="*/ 1775985 w 6043521"/>
              <a:gd name="connsiteY4" fmla="*/ 0 h 8427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8427077">
                <a:moveTo>
                  <a:pt x="6043521" y="4267535"/>
                </a:moveTo>
                <a:lnTo>
                  <a:pt x="1883979" y="8427077"/>
                </a:lnTo>
                <a:lnTo>
                  <a:pt x="0" y="8427077"/>
                </a:lnTo>
                <a:lnTo>
                  <a:pt x="0" y="1775986"/>
                </a:lnTo>
                <a:lnTo>
                  <a:pt x="1775985"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2" name="Freeform: Shape 31">
            <a:extLst>
              <a:ext uri="{FF2B5EF4-FFF2-40B4-BE49-F238E27FC236}">
                <a16:creationId xmlns:a16="http://schemas.microsoft.com/office/drawing/2014/main" id="{26AFB47A-5D51-4F9C-B01B-977CE5E3C093}"/>
              </a:ext>
            </a:extLst>
          </p:cNvPr>
          <p:cNvSpPr/>
          <p:nvPr userDrawn="1"/>
        </p:nvSpPr>
        <p:spPr>
          <a:xfrm rot="13500000">
            <a:off x="-1145231" y="-2123853"/>
            <a:ext cx="6043521" cy="9008880"/>
          </a:xfrm>
          <a:custGeom>
            <a:avLst/>
            <a:gdLst>
              <a:gd name="connsiteX0" fmla="*/ 6043521 w 6043521"/>
              <a:gd name="connsiteY0" fmla="*/ 4849338 h 9008880"/>
              <a:gd name="connsiteX1" fmla="*/ 1883979 w 6043521"/>
              <a:gd name="connsiteY1" fmla="*/ 9008880 h 9008880"/>
              <a:gd name="connsiteX2" fmla="*/ 0 w 6043521"/>
              <a:gd name="connsiteY2" fmla="*/ 9008880 h 9008880"/>
              <a:gd name="connsiteX3" fmla="*/ 0 w 6043521"/>
              <a:gd name="connsiteY3" fmla="*/ 1194182 h 9008880"/>
              <a:gd name="connsiteX4" fmla="*/ 1194182 w 6043521"/>
              <a:gd name="connsiteY4" fmla="*/ 0 h 900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43521" h="9008880">
                <a:moveTo>
                  <a:pt x="6043521" y="4849338"/>
                </a:moveTo>
                <a:lnTo>
                  <a:pt x="1883979" y="9008880"/>
                </a:lnTo>
                <a:lnTo>
                  <a:pt x="0" y="9008880"/>
                </a:lnTo>
                <a:lnTo>
                  <a:pt x="0" y="1194182"/>
                </a:lnTo>
                <a:lnTo>
                  <a:pt x="1194182"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6997A4FF-7390-4173-8ACD-6CF7145AACEC}"/>
              </a:ext>
            </a:extLst>
          </p:cNvPr>
          <p:cNvSpPr/>
          <p:nvPr userDrawn="1"/>
        </p:nvSpPr>
        <p:spPr>
          <a:xfrm rot="18900000" flipH="1">
            <a:off x="-2681153" y="-465959"/>
            <a:ext cx="8639119" cy="5739762"/>
          </a:xfrm>
          <a:custGeom>
            <a:avLst/>
            <a:gdLst>
              <a:gd name="connsiteX0" fmla="*/ 3789781 w 8639119"/>
              <a:gd name="connsiteY0" fmla="*/ 0 h 5739762"/>
              <a:gd name="connsiteX1" fmla="*/ 0 w 8639119"/>
              <a:gd name="connsiteY1" fmla="*/ 3789782 h 5739762"/>
              <a:gd name="connsiteX2" fmla="*/ 0 w 8639119"/>
              <a:gd name="connsiteY2" fmla="*/ 5739761 h 5739762"/>
              <a:gd name="connsiteX3" fmla="*/ 7748695 w 8639119"/>
              <a:gd name="connsiteY3" fmla="*/ 5739762 h 5739762"/>
              <a:gd name="connsiteX4" fmla="*/ 8639119 w 8639119"/>
              <a:gd name="connsiteY4" fmla="*/ 4849338 h 5739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39119" h="5739762">
                <a:moveTo>
                  <a:pt x="3789781" y="0"/>
                </a:moveTo>
                <a:lnTo>
                  <a:pt x="0" y="3789782"/>
                </a:lnTo>
                <a:lnTo>
                  <a:pt x="0" y="5739761"/>
                </a:lnTo>
                <a:lnTo>
                  <a:pt x="7748695" y="5739762"/>
                </a:lnTo>
                <a:lnTo>
                  <a:pt x="8639119" y="4849338"/>
                </a:lnTo>
                <a:close/>
              </a:path>
            </a:pathLst>
          </a:custGeom>
          <a:solidFill>
            <a:schemeClr val="accent1">
              <a:lumMod val="50000"/>
              <a:alpha val="51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Tree>
    <p:extLst>
      <p:ext uri="{BB962C8B-B14F-4D97-AF65-F5344CB8AC3E}">
        <p14:creationId xmlns:p14="http://schemas.microsoft.com/office/powerpoint/2010/main" val="1218518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2838D16-809E-4EB1-8C0C-0E63D8139112}"/>
              </a:ext>
            </a:extLst>
          </p:cNvPr>
          <p:cNvSpPr/>
          <p:nvPr userDrawn="1"/>
        </p:nvSpPr>
        <p:spPr>
          <a:xfrm>
            <a:off x="0" y="0"/>
            <a:ext cx="12192000" cy="6858000"/>
          </a:xfrm>
          <a:prstGeom prst="rect">
            <a:avLst/>
          </a:prstGeom>
          <a:solidFill>
            <a:srgbClr val="0C43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01FEB333-94B4-4E53-9019-D584810903BB}"/>
              </a:ext>
            </a:extLst>
          </p:cNvPr>
          <p:cNvSpPr/>
          <p:nvPr userDrawn="1"/>
        </p:nvSpPr>
        <p:spPr>
          <a:xfrm>
            <a:off x="0" y="0"/>
            <a:ext cx="12192000" cy="6862745"/>
          </a:xfrm>
          <a:custGeom>
            <a:avLst/>
            <a:gdLst>
              <a:gd name="connsiteX0" fmla="*/ 0 w 12192000"/>
              <a:gd name="connsiteY0" fmla="*/ 0 h 6849743"/>
              <a:gd name="connsiteX1" fmla="*/ 7554712 w 12192000"/>
              <a:gd name="connsiteY1" fmla="*/ 0 h 6849743"/>
              <a:gd name="connsiteX2" fmla="*/ 10266645 w 12192000"/>
              <a:gd name="connsiteY2" fmla="*/ 2711934 h 6849743"/>
              <a:gd name="connsiteX3" fmla="*/ 11289529 w 12192000"/>
              <a:gd name="connsiteY3" fmla="*/ 2711934 h 6849743"/>
              <a:gd name="connsiteX4" fmla="*/ 12191999 w 12192000"/>
              <a:gd name="connsiteY4" fmla="*/ 3614404 h 6849743"/>
              <a:gd name="connsiteX5" fmla="*/ 12192000 w 12192000"/>
              <a:gd name="connsiteY5" fmla="*/ 6849743 h 6849743"/>
              <a:gd name="connsiteX6" fmla="*/ 0 w 12192000"/>
              <a:gd name="connsiteY6" fmla="*/ 6849743 h 6849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6849743">
                <a:moveTo>
                  <a:pt x="0" y="0"/>
                </a:moveTo>
                <a:lnTo>
                  <a:pt x="7554712" y="0"/>
                </a:lnTo>
                <a:lnTo>
                  <a:pt x="10266645" y="2711934"/>
                </a:lnTo>
                <a:lnTo>
                  <a:pt x="11289529" y="2711934"/>
                </a:lnTo>
                <a:lnTo>
                  <a:pt x="12191999" y="3614404"/>
                </a:lnTo>
                <a:lnTo>
                  <a:pt x="12192000" y="6849743"/>
                </a:lnTo>
                <a:lnTo>
                  <a:pt x="0" y="6849743"/>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9" name="Freeform: Shape 8">
            <a:extLst>
              <a:ext uri="{FF2B5EF4-FFF2-40B4-BE49-F238E27FC236}">
                <a16:creationId xmlns:a16="http://schemas.microsoft.com/office/drawing/2014/main" id="{A59B9489-0CD9-4DB7-AC82-6E7867F91403}"/>
              </a:ext>
            </a:extLst>
          </p:cNvPr>
          <p:cNvSpPr/>
          <p:nvPr userDrawn="1"/>
        </p:nvSpPr>
        <p:spPr>
          <a:xfrm rot="16200000" flipV="1">
            <a:off x="2626805"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DnDiag">
            <a:fgClr>
              <a:schemeClr val="accent1"/>
            </a:fgClr>
            <a:bgClr>
              <a:schemeClr val="accent2"/>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Right Triangle 9">
            <a:extLst>
              <a:ext uri="{FF2B5EF4-FFF2-40B4-BE49-F238E27FC236}">
                <a16:creationId xmlns:a16="http://schemas.microsoft.com/office/drawing/2014/main" id="{A55D1C76-C591-4FA5-9780-87AB6B37C0FA}"/>
              </a:ext>
            </a:extLst>
          </p:cNvPr>
          <p:cNvSpPr/>
          <p:nvPr userDrawn="1"/>
        </p:nvSpPr>
        <p:spPr>
          <a:xfrm rot="5400000" flipV="1">
            <a:off x="5851010" y="-10649"/>
            <a:ext cx="6326154" cy="6347453"/>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Freeform: Shape 10">
            <a:extLst>
              <a:ext uri="{FF2B5EF4-FFF2-40B4-BE49-F238E27FC236}">
                <a16:creationId xmlns:a16="http://schemas.microsoft.com/office/drawing/2014/main" id="{A7DC1D12-670F-4235-8791-FA8C2B330871}"/>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Freeform: Shape 11">
            <a:extLst>
              <a:ext uri="{FF2B5EF4-FFF2-40B4-BE49-F238E27FC236}">
                <a16:creationId xmlns:a16="http://schemas.microsoft.com/office/drawing/2014/main" id="{859569CF-FDAC-47C4-A0F5-296F7117C398}"/>
              </a:ext>
            </a:extLst>
          </p:cNvPr>
          <p:cNvSpPr/>
          <p:nvPr userDrawn="1"/>
        </p:nvSpPr>
        <p:spPr>
          <a:xfrm rot="2700000">
            <a:off x="9668984" y="1404392"/>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3" name="Freeform: Shape 12">
            <a:extLst>
              <a:ext uri="{FF2B5EF4-FFF2-40B4-BE49-F238E27FC236}">
                <a16:creationId xmlns:a16="http://schemas.microsoft.com/office/drawing/2014/main" id="{D68D0C72-2B2C-4C85-A091-157853C71784}"/>
              </a:ext>
            </a:extLst>
          </p:cNvPr>
          <p:cNvSpPr/>
          <p:nvPr userDrawn="1"/>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4" name="Freeform: Shape 13">
            <a:extLst>
              <a:ext uri="{FF2B5EF4-FFF2-40B4-BE49-F238E27FC236}">
                <a16:creationId xmlns:a16="http://schemas.microsoft.com/office/drawing/2014/main" id="{8E25334A-5FE3-4DDA-8D32-4796CCFCAA74}"/>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5" name="Freeform: Shape 14">
            <a:extLst>
              <a:ext uri="{FF2B5EF4-FFF2-40B4-BE49-F238E27FC236}">
                <a16:creationId xmlns:a16="http://schemas.microsoft.com/office/drawing/2014/main" id="{18818DF1-D7FD-4C0F-875D-7A07E8F75C06}"/>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16" name="Group 15">
            <a:extLst>
              <a:ext uri="{FF2B5EF4-FFF2-40B4-BE49-F238E27FC236}">
                <a16:creationId xmlns:a16="http://schemas.microsoft.com/office/drawing/2014/main" id="{8F9BB384-9E14-4CEA-82C1-21837229D3EF}"/>
              </a:ext>
            </a:extLst>
          </p:cNvPr>
          <p:cNvGrpSpPr/>
          <p:nvPr userDrawn="1"/>
        </p:nvGrpSpPr>
        <p:grpSpPr>
          <a:xfrm rot="16200000">
            <a:off x="431651" y="-917359"/>
            <a:ext cx="1532001" cy="1826463"/>
            <a:chOff x="10800164" y="7142066"/>
            <a:chExt cx="2775293" cy="3308724"/>
          </a:xfrm>
        </p:grpSpPr>
        <p:sp>
          <p:nvSpPr>
            <p:cNvPr id="17" name="Freeform: Shape 16">
              <a:extLst>
                <a:ext uri="{FF2B5EF4-FFF2-40B4-BE49-F238E27FC236}">
                  <a16:creationId xmlns:a16="http://schemas.microsoft.com/office/drawing/2014/main" id="{0862A81A-959D-4EAB-90ED-DB20759BB397}"/>
                </a:ext>
              </a:extLst>
            </p:cNvPr>
            <p:cNvSpPr/>
            <p:nvPr/>
          </p:nvSpPr>
          <p:spPr>
            <a:xfrm rot="2700000">
              <a:off x="10800164" y="7675497"/>
              <a:ext cx="2775293"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Freeform: Shape 17">
              <a:extLst>
                <a:ext uri="{FF2B5EF4-FFF2-40B4-BE49-F238E27FC236}">
                  <a16:creationId xmlns:a16="http://schemas.microsoft.com/office/drawing/2014/main" id="{AAB9E28C-9422-42BD-AECE-29B44B5D63E2}"/>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9" name="Group 18">
            <a:extLst>
              <a:ext uri="{FF2B5EF4-FFF2-40B4-BE49-F238E27FC236}">
                <a16:creationId xmlns:a16="http://schemas.microsoft.com/office/drawing/2014/main" id="{2772239B-C46D-4458-BB4B-DDB12FAB0172}"/>
              </a:ext>
            </a:extLst>
          </p:cNvPr>
          <p:cNvGrpSpPr/>
          <p:nvPr userDrawn="1"/>
        </p:nvGrpSpPr>
        <p:grpSpPr>
          <a:xfrm rot="16200000">
            <a:off x="1992859" y="-497210"/>
            <a:ext cx="818398" cy="986162"/>
            <a:chOff x="10945855" y="7317026"/>
            <a:chExt cx="2483924" cy="2993104"/>
          </a:xfrm>
        </p:grpSpPr>
        <p:sp>
          <p:nvSpPr>
            <p:cNvPr id="20" name="Freeform: Shape 19">
              <a:extLst>
                <a:ext uri="{FF2B5EF4-FFF2-40B4-BE49-F238E27FC236}">
                  <a16:creationId xmlns:a16="http://schemas.microsoft.com/office/drawing/2014/main" id="{3C8A2A1A-1FB9-4CA1-B74E-B293187E51AA}"/>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DF2B18BA-6B43-40FA-A23B-D894D6AB468B}"/>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smtClean="0"/>
              <a:t>Edit Master text styles</a:t>
            </a:r>
          </a:p>
        </p:txBody>
      </p:sp>
      <p:sp>
        <p:nvSpPr>
          <p:cNvPr id="22" name="Slide Number Placeholder 4">
            <a:extLst>
              <a:ext uri="{FF2B5EF4-FFF2-40B4-BE49-F238E27FC236}">
                <a16:creationId xmlns:a16="http://schemas.microsoft.com/office/drawing/2014/main" id="{0F332671-6296-47C8-BF26-B2D962F5D03D}"/>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3" name="Title 1">
            <a:extLst>
              <a:ext uri="{FF2B5EF4-FFF2-40B4-BE49-F238E27FC236}">
                <a16:creationId xmlns:a16="http://schemas.microsoft.com/office/drawing/2014/main" id="{7772A652-7229-2B42-B87B-298C31D6F0CB}"/>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Tree>
    <p:extLst>
      <p:ext uri="{BB962C8B-B14F-4D97-AF65-F5344CB8AC3E}">
        <p14:creationId xmlns:p14="http://schemas.microsoft.com/office/powerpoint/2010/main" val="16751974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lt Section Header">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26" name="Group 25">
            <a:extLst>
              <a:ext uri="{FF2B5EF4-FFF2-40B4-BE49-F238E27FC236}">
                <a16:creationId xmlns:a16="http://schemas.microsoft.com/office/drawing/2014/main" id="{E9318B2B-E019-4078-9EF0-C9D6281AE31B}"/>
              </a:ext>
            </a:extLst>
          </p:cNvPr>
          <p:cNvGrpSpPr/>
          <p:nvPr userDrawn="1"/>
        </p:nvGrpSpPr>
        <p:grpSpPr>
          <a:xfrm>
            <a:off x="9776075" y="2057401"/>
            <a:ext cx="4413559" cy="3934444"/>
            <a:chOff x="9222437" y="1088097"/>
            <a:chExt cx="5433318" cy="4843502"/>
          </a:xfrm>
        </p:grpSpPr>
        <p:sp>
          <p:nvSpPr>
            <p:cNvPr id="27" name="Freeform: Shape 26">
              <a:extLst>
                <a:ext uri="{FF2B5EF4-FFF2-40B4-BE49-F238E27FC236}">
                  <a16:creationId xmlns:a16="http://schemas.microsoft.com/office/drawing/2014/main" id="{D3E625C0-9656-421F-861F-67C8F93362ED}"/>
                </a:ext>
              </a:extLst>
            </p:cNvPr>
            <p:cNvSpPr/>
            <p:nvPr/>
          </p:nvSpPr>
          <p:spPr>
            <a:xfrm rot="2700000">
              <a:off x="9668983" y="1078460"/>
              <a:ext cx="4406148" cy="5299239"/>
            </a:xfrm>
            <a:custGeom>
              <a:avLst/>
              <a:gdLst>
                <a:gd name="connsiteX0" fmla="*/ 0 w 4406148"/>
                <a:gd name="connsiteY0" fmla="*/ 0 h 5299239"/>
                <a:gd name="connsiteX1" fmla="*/ 4406148 w 4406148"/>
                <a:gd name="connsiteY1" fmla="*/ 4406147 h 5299239"/>
                <a:gd name="connsiteX2" fmla="*/ 3513056 w 4406148"/>
                <a:gd name="connsiteY2" fmla="*/ 5299239 h 5299239"/>
                <a:gd name="connsiteX3" fmla="*/ 1 w 4406148"/>
                <a:gd name="connsiteY3" fmla="*/ 5299239 h 5299239"/>
              </a:gdLst>
              <a:ahLst/>
              <a:cxnLst>
                <a:cxn ang="0">
                  <a:pos x="connsiteX0" y="connsiteY0"/>
                </a:cxn>
                <a:cxn ang="0">
                  <a:pos x="connsiteX1" y="connsiteY1"/>
                </a:cxn>
                <a:cxn ang="0">
                  <a:pos x="connsiteX2" y="connsiteY2"/>
                </a:cxn>
                <a:cxn ang="0">
                  <a:pos x="connsiteX3" y="connsiteY3"/>
                </a:cxn>
              </a:cxnLst>
              <a:rect l="l" t="t" r="r" b="b"/>
              <a:pathLst>
                <a:path w="4406148" h="5299239">
                  <a:moveTo>
                    <a:pt x="0" y="0"/>
                  </a:moveTo>
                  <a:lnTo>
                    <a:pt x="4406148" y="4406147"/>
                  </a:lnTo>
                  <a:lnTo>
                    <a:pt x="3513056" y="5299239"/>
                  </a:lnTo>
                  <a:lnTo>
                    <a:pt x="1" y="5299239"/>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8" name="Freeform: Shape 27">
              <a:extLst>
                <a:ext uri="{FF2B5EF4-FFF2-40B4-BE49-F238E27FC236}">
                  <a16:creationId xmlns:a16="http://schemas.microsoft.com/office/drawing/2014/main" id="{49F8E490-C6E3-4D00-866F-CD85DD88996E}"/>
                </a:ext>
              </a:extLst>
            </p:cNvPr>
            <p:cNvSpPr/>
            <p:nvPr/>
          </p:nvSpPr>
          <p:spPr>
            <a:xfrm rot="8100000" flipH="1">
              <a:off x="9583575" y="1088097"/>
              <a:ext cx="5072180" cy="4843502"/>
            </a:xfrm>
            <a:custGeom>
              <a:avLst/>
              <a:gdLst>
                <a:gd name="connsiteX0" fmla="*/ 5072180 w 5072180"/>
                <a:gd name="connsiteY0" fmla="*/ 4843501 h 4843502"/>
                <a:gd name="connsiteX1" fmla="*/ 228679 w 5072180"/>
                <a:gd name="connsiteY1" fmla="*/ 0 h 4843502"/>
                <a:gd name="connsiteX2" fmla="*/ 1 w 5072180"/>
                <a:gd name="connsiteY2" fmla="*/ 228678 h 4843502"/>
                <a:gd name="connsiteX3" fmla="*/ 0 w 5072180"/>
                <a:gd name="connsiteY3" fmla="*/ 4843502 h 4843502"/>
              </a:gdLst>
              <a:ahLst/>
              <a:cxnLst>
                <a:cxn ang="0">
                  <a:pos x="connsiteX0" y="connsiteY0"/>
                </a:cxn>
                <a:cxn ang="0">
                  <a:pos x="connsiteX1" y="connsiteY1"/>
                </a:cxn>
                <a:cxn ang="0">
                  <a:pos x="connsiteX2" y="connsiteY2"/>
                </a:cxn>
                <a:cxn ang="0">
                  <a:pos x="connsiteX3" y="connsiteY3"/>
                </a:cxn>
              </a:cxnLst>
              <a:rect l="l" t="t" r="r" b="b"/>
              <a:pathLst>
                <a:path w="5072180" h="4843502">
                  <a:moveTo>
                    <a:pt x="5072180" y="4843501"/>
                  </a:moveTo>
                  <a:lnTo>
                    <a:pt x="228679" y="0"/>
                  </a:lnTo>
                  <a:lnTo>
                    <a:pt x="1" y="228678"/>
                  </a:lnTo>
                  <a:lnTo>
                    <a:pt x="0" y="4843502"/>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sp>
        <p:nvSpPr>
          <p:cNvPr id="29" name="Freeform: Shape 28">
            <a:extLst>
              <a:ext uri="{FF2B5EF4-FFF2-40B4-BE49-F238E27FC236}">
                <a16:creationId xmlns:a16="http://schemas.microsoft.com/office/drawing/2014/main" id="{EE8F5B31-1523-46AE-9455-C33DFC1BDDE0}"/>
              </a:ext>
            </a:extLst>
          </p:cNvPr>
          <p:cNvSpPr/>
          <p:nvPr userDrawn="1"/>
        </p:nvSpPr>
        <p:spPr>
          <a:xfrm rot="2700000">
            <a:off x="11438585" y="5665752"/>
            <a:ext cx="877778" cy="1755556"/>
          </a:xfrm>
          <a:custGeom>
            <a:avLst/>
            <a:gdLst>
              <a:gd name="connsiteX0" fmla="*/ 0 w 877778"/>
              <a:gd name="connsiteY0" fmla="*/ 0 h 1755556"/>
              <a:gd name="connsiteX1" fmla="*/ 877778 w 877778"/>
              <a:gd name="connsiteY1" fmla="*/ 877778 h 1755556"/>
              <a:gd name="connsiteX2" fmla="*/ 0 w 877778"/>
              <a:gd name="connsiteY2" fmla="*/ 1755556 h 1755556"/>
            </a:gdLst>
            <a:ahLst/>
            <a:cxnLst>
              <a:cxn ang="0">
                <a:pos x="connsiteX0" y="connsiteY0"/>
              </a:cxn>
              <a:cxn ang="0">
                <a:pos x="connsiteX1" y="connsiteY1"/>
              </a:cxn>
              <a:cxn ang="0">
                <a:pos x="connsiteX2" y="connsiteY2"/>
              </a:cxn>
            </a:cxnLst>
            <a:rect l="l" t="t" r="r" b="b"/>
            <a:pathLst>
              <a:path w="877778" h="1755556">
                <a:moveTo>
                  <a:pt x="0" y="0"/>
                </a:moveTo>
                <a:lnTo>
                  <a:pt x="877778" y="877778"/>
                </a:lnTo>
                <a:lnTo>
                  <a:pt x="0" y="1755556"/>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30" name="Freeform: Shape 29">
            <a:extLst>
              <a:ext uri="{FF2B5EF4-FFF2-40B4-BE49-F238E27FC236}">
                <a16:creationId xmlns:a16="http://schemas.microsoft.com/office/drawing/2014/main" id="{5D17048F-C2E1-4775-BC32-50BD6219F89D}"/>
              </a:ext>
            </a:extLst>
          </p:cNvPr>
          <p:cNvSpPr/>
          <p:nvPr userDrawn="1"/>
        </p:nvSpPr>
        <p:spPr>
          <a:xfrm rot="8100000" flipH="1">
            <a:off x="10582265" y="5841410"/>
            <a:ext cx="2372348" cy="1186174"/>
          </a:xfrm>
          <a:custGeom>
            <a:avLst/>
            <a:gdLst>
              <a:gd name="connsiteX0" fmla="*/ 2372348 w 2372348"/>
              <a:gd name="connsiteY0" fmla="*/ 1186174 h 1186174"/>
              <a:gd name="connsiteX1" fmla="*/ 1186174 w 2372348"/>
              <a:gd name="connsiteY1" fmla="*/ 0 h 1186174"/>
              <a:gd name="connsiteX2" fmla="*/ 0 w 2372348"/>
              <a:gd name="connsiteY2" fmla="*/ 1186174 h 1186174"/>
            </a:gdLst>
            <a:ahLst/>
            <a:cxnLst>
              <a:cxn ang="0">
                <a:pos x="connsiteX0" y="connsiteY0"/>
              </a:cxn>
              <a:cxn ang="0">
                <a:pos x="connsiteX1" y="connsiteY1"/>
              </a:cxn>
              <a:cxn ang="0">
                <a:pos x="connsiteX2" y="connsiteY2"/>
              </a:cxn>
            </a:cxnLst>
            <a:rect l="l" t="t" r="r" b="b"/>
            <a:pathLst>
              <a:path w="2372348" h="1186174">
                <a:moveTo>
                  <a:pt x="2372348" y="1186174"/>
                </a:moveTo>
                <a:lnTo>
                  <a:pt x="1186174" y="0"/>
                </a:lnTo>
                <a:lnTo>
                  <a:pt x="0" y="1186174"/>
                </a:lnTo>
                <a:close/>
              </a:path>
            </a:pathLst>
          </a:custGeom>
          <a:pattFill prst="wdUp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grpSp>
        <p:nvGrpSpPr>
          <p:cNvPr id="31" name="Group 30">
            <a:extLst>
              <a:ext uri="{FF2B5EF4-FFF2-40B4-BE49-F238E27FC236}">
                <a16:creationId xmlns:a16="http://schemas.microsoft.com/office/drawing/2014/main" id="{EAB002AA-4848-49C8-A834-036F860C79A3}"/>
              </a:ext>
            </a:extLst>
          </p:cNvPr>
          <p:cNvGrpSpPr/>
          <p:nvPr userDrawn="1"/>
        </p:nvGrpSpPr>
        <p:grpSpPr>
          <a:xfrm rot="16200000" flipH="1">
            <a:off x="9913705" y="6257994"/>
            <a:ext cx="1052473" cy="1209445"/>
            <a:chOff x="10800165" y="7142066"/>
            <a:chExt cx="2775293" cy="3189215"/>
          </a:xfrm>
        </p:grpSpPr>
        <p:sp>
          <p:nvSpPr>
            <p:cNvPr id="32" name="Freeform: Shape 31">
              <a:extLst>
                <a:ext uri="{FF2B5EF4-FFF2-40B4-BE49-F238E27FC236}">
                  <a16:creationId xmlns:a16="http://schemas.microsoft.com/office/drawing/2014/main" id="{14B187A8-7F8D-469D-A03B-4F835A5746DE}"/>
                </a:ext>
              </a:extLst>
            </p:cNvPr>
            <p:cNvSpPr/>
            <p:nvPr/>
          </p:nvSpPr>
          <p:spPr>
            <a:xfrm rot="2700000">
              <a:off x="10800166" y="7555988"/>
              <a:ext cx="2775292" cy="277529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3" name="Freeform: Shape 32">
              <a:extLst>
                <a:ext uri="{FF2B5EF4-FFF2-40B4-BE49-F238E27FC236}">
                  <a16:creationId xmlns:a16="http://schemas.microsoft.com/office/drawing/2014/main" id="{03D871D1-A11A-48FB-82A8-8D61AB5CB85C}"/>
                </a:ext>
              </a:extLst>
            </p:cNvPr>
            <p:cNvSpPr/>
            <p:nvPr/>
          </p:nvSpPr>
          <p:spPr>
            <a:xfrm rot="8100000" flipH="1">
              <a:off x="10811837" y="7142066"/>
              <a:ext cx="2751954" cy="2751955"/>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wdDnDiag">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832104" y="3886200"/>
            <a:ext cx="7781544" cy="859055"/>
          </a:xfrm>
        </p:spPr>
        <p:txBody>
          <a:bodyPr vert="horz" lIns="91440" tIns="45720" rIns="91440" bIns="45720" rtlCol="0" anchor="b">
            <a:normAutofit/>
          </a:bodyPr>
          <a:lstStyle>
            <a:lvl1pPr>
              <a:defRPr lang="en-GB" sz="5400" b="1" dirty="0">
                <a:solidFill>
                  <a:schemeClr val="bg1"/>
                </a:solidFill>
                <a:latin typeface="+mj-lt"/>
              </a:defRPr>
            </a:lvl1pPr>
          </a:lstStyle>
          <a:p>
            <a:pPr lvl="0"/>
            <a:r>
              <a:rPr lang="en-US" noProof="0"/>
              <a:t>Section Title 01</a:t>
            </a:r>
          </a:p>
        </p:txBody>
      </p:sp>
      <p:sp>
        <p:nvSpPr>
          <p:cNvPr id="3" name="Text Placeholder 2">
            <a:extLst>
              <a:ext uri="{FF2B5EF4-FFF2-40B4-BE49-F238E27FC236}">
                <a16:creationId xmlns:a16="http://schemas.microsoft.com/office/drawing/2014/main" id="{5E194264-A3F5-42E2-9A63-DCCED0457E1B}"/>
              </a:ext>
            </a:extLst>
          </p:cNvPr>
          <p:cNvSpPr>
            <a:spLocks noGrp="1"/>
          </p:cNvSpPr>
          <p:nvPr>
            <p:ph type="body" idx="1"/>
          </p:nvPr>
        </p:nvSpPr>
        <p:spPr>
          <a:xfrm>
            <a:off x="831850" y="4754880"/>
            <a:ext cx="6803136" cy="365760"/>
          </a:xfrm>
        </p:spPr>
        <p:txBody>
          <a:bodyPr vert="horz" lIns="91440" tIns="45720" rIns="91440" bIns="45720" rtlCol="0">
            <a:normAutofit/>
          </a:bodyPr>
          <a:lstStyle>
            <a:lvl1pPr marL="0" indent="0">
              <a:buNone/>
              <a:defRPr lang="en-US" sz="1600" spc="300">
                <a:solidFill>
                  <a:schemeClr val="accent1">
                    <a:lumMod val="20000"/>
                    <a:lumOff val="80000"/>
                  </a:schemeClr>
                </a:solidFill>
                <a:latin typeface="+mn-lt"/>
                <a:cs typeface="Arial" panose="020B0604020202020204" pitchFamily="34" charset="0"/>
              </a:defRPr>
            </a:lvl1pPr>
          </a:lstStyle>
          <a:p>
            <a:pPr marL="228600" lvl="0" indent="-228600"/>
            <a:r>
              <a:rPr lang="en-US" noProof="0" smtClean="0"/>
              <a:t>Edit Master text styles</a:t>
            </a:r>
          </a:p>
        </p:txBody>
      </p:sp>
      <p:sp>
        <p:nvSpPr>
          <p:cNvPr id="35" name="Slide Number Placeholder 4">
            <a:extLst>
              <a:ext uri="{FF2B5EF4-FFF2-40B4-BE49-F238E27FC236}">
                <a16:creationId xmlns:a16="http://schemas.microsoft.com/office/drawing/2014/main" id="{6F73F836-940E-4B65-A29C-D0869263C935}"/>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35114788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2CDBB6E5-B91E-4946-9390-E8693855103A}"/>
              </a:ext>
            </a:extLst>
          </p:cNvPr>
          <p:cNvSpPr/>
          <p:nvPr userDrawn="1"/>
        </p:nvSpPr>
        <p:spPr>
          <a:xfrm>
            <a:off x="0" y="0"/>
            <a:ext cx="1219200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0C3CC1C9-1FA0-4FE4-8984-4A8B3728D674}"/>
              </a:ext>
            </a:extLst>
          </p:cNvPr>
          <p:cNvSpPr/>
          <p:nvPr userDrawn="1"/>
        </p:nvSpPr>
        <p:spPr>
          <a:xfrm rot="16200000" flipV="1">
            <a:off x="2855762" y="-2473495"/>
            <a:ext cx="6862743" cy="11809733"/>
          </a:xfrm>
          <a:custGeom>
            <a:avLst/>
            <a:gdLst>
              <a:gd name="connsiteX0" fmla="*/ 6862743 w 6862743"/>
              <a:gd name="connsiteY0" fmla="*/ 11809733 h 11809733"/>
              <a:gd name="connsiteX1" fmla="*/ 6862743 w 6862743"/>
              <a:gd name="connsiteY1" fmla="*/ 7708334 h 11809733"/>
              <a:gd name="connsiteX2" fmla="*/ 4147292 w 6862743"/>
              <a:gd name="connsiteY2" fmla="*/ 7708334 h 11809733"/>
              <a:gd name="connsiteX3" fmla="*/ 4147292 w 6862743"/>
              <a:gd name="connsiteY3" fmla="*/ 7708332 h 11809733"/>
              <a:gd name="connsiteX4" fmla="*/ 6862743 w 6862743"/>
              <a:gd name="connsiteY4" fmla="*/ 7708332 h 11809733"/>
              <a:gd name="connsiteX5" fmla="*/ 4147291 w 6862743"/>
              <a:gd name="connsiteY5" fmla="*/ 4987262 h 11809733"/>
              <a:gd name="connsiteX6" fmla="*/ 4147291 w 6862743"/>
              <a:gd name="connsiteY6" fmla="*/ 3835308 h 11809733"/>
              <a:gd name="connsiteX7" fmla="*/ 307017 w 6862743"/>
              <a:gd name="connsiteY7" fmla="*/ 0 h 11809733"/>
              <a:gd name="connsiteX8" fmla="*/ 0 w 6862743"/>
              <a:gd name="connsiteY8" fmla="*/ 0 h 11809733"/>
              <a:gd name="connsiteX9" fmla="*/ 0 w 6862743"/>
              <a:gd name="connsiteY9" fmla="*/ 11809733 h 1180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3" h="11809733">
                <a:moveTo>
                  <a:pt x="6862743" y="11809733"/>
                </a:moveTo>
                <a:lnTo>
                  <a:pt x="6862743" y="7708334"/>
                </a:lnTo>
                <a:lnTo>
                  <a:pt x="4147292" y="7708334"/>
                </a:lnTo>
                <a:lnTo>
                  <a:pt x="4147292" y="7708332"/>
                </a:lnTo>
                <a:lnTo>
                  <a:pt x="6862743" y="7708332"/>
                </a:lnTo>
                <a:lnTo>
                  <a:pt x="4147291" y="4987262"/>
                </a:lnTo>
                <a:lnTo>
                  <a:pt x="4147291" y="3835308"/>
                </a:lnTo>
                <a:lnTo>
                  <a:pt x="307017" y="0"/>
                </a:lnTo>
                <a:lnTo>
                  <a:pt x="0" y="0"/>
                </a:lnTo>
                <a:lnTo>
                  <a:pt x="0" y="11809733"/>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24" name="Freeform: Shape 23">
            <a:extLst>
              <a:ext uri="{FF2B5EF4-FFF2-40B4-BE49-F238E27FC236}">
                <a16:creationId xmlns:a16="http://schemas.microsoft.com/office/drawing/2014/main" id="{8E049265-431E-48DE-B7F7-4959930171DC}"/>
              </a:ext>
            </a:extLst>
          </p:cNvPr>
          <p:cNvSpPr/>
          <p:nvPr userDrawn="1"/>
        </p:nvSpPr>
        <p:spPr>
          <a:xfrm rot="16200000" flipV="1">
            <a:off x="2626806" y="-2626805"/>
            <a:ext cx="6862743" cy="12116353"/>
          </a:xfrm>
          <a:custGeom>
            <a:avLst/>
            <a:gdLst>
              <a:gd name="connsiteX0" fmla="*/ 6853871 w 6853871"/>
              <a:gd name="connsiteY0" fmla="*/ 12116353 h 12116353"/>
              <a:gd name="connsiteX1" fmla="*/ 6853871 w 6853871"/>
              <a:gd name="connsiteY1" fmla="*/ 8014954 h 12116353"/>
              <a:gd name="connsiteX2" fmla="*/ 4141930 w 6853871"/>
              <a:gd name="connsiteY2" fmla="*/ 8014954 h 12116353"/>
              <a:gd name="connsiteX3" fmla="*/ 4141930 w 6853871"/>
              <a:gd name="connsiteY3" fmla="*/ 8014952 h 12116353"/>
              <a:gd name="connsiteX4" fmla="*/ 6853871 w 6853871"/>
              <a:gd name="connsiteY4" fmla="*/ 8014952 h 12116353"/>
              <a:gd name="connsiteX5" fmla="*/ 4141930 w 6853871"/>
              <a:gd name="connsiteY5" fmla="*/ 5293882 h 12116353"/>
              <a:gd name="connsiteX6" fmla="*/ 4141930 w 6853871"/>
              <a:gd name="connsiteY6" fmla="*/ 4141928 h 12116353"/>
              <a:gd name="connsiteX7" fmla="*/ 0 w 6853871"/>
              <a:gd name="connsiteY7" fmla="*/ 0 h 12116353"/>
              <a:gd name="connsiteX8" fmla="*/ 0 w 6853871"/>
              <a:gd name="connsiteY8" fmla="*/ 12116353 h 121163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3871" h="12116353">
                <a:moveTo>
                  <a:pt x="6853871" y="12116353"/>
                </a:moveTo>
                <a:lnTo>
                  <a:pt x="6853871" y="8014954"/>
                </a:lnTo>
                <a:lnTo>
                  <a:pt x="4141930" y="8014954"/>
                </a:lnTo>
                <a:lnTo>
                  <a:pt x="4141930" y="8014952"/>
                </a:lnTo>
                <a:lnTo>
                  <a:pt x="6853871" y="8014952"/>
                </a:lnTo>
                <a:lnTo>
                  <a:pt x="4141930" y="5293882"/>
                </a:lnTo>
                <a:lnTo>
                  <a:pt x="4141930" y="4141928"/>
                </a:lnTo>
                <a:lnTo>
                  <a:pt x="0" y="0"/>
                </a:lnTo>
                <a:lnTo>
                  <a:pt x="0" y="12116353"/>
                </a:lnTo>
                <a:close/>
              </a:path>
            </a:pathLst>
          </a:custGeom>
          <a:pattFill prst="wdUpDiag">
            <a:fgClr>
              <a:schemeClr val="accent2"/>
            </a:fgClr>
            <a:bgClr>
              <a:schemeClr val="accent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Freeform: Shape 24">
            <a:extLst>
              <a:ext uri="{FF2B5EF4-FFF2-40B4-BE49-F238E27FC236}">
                <a16:creationId xmlns:a16="http://schemas.microsoft.com/office/drawing/2014/main" id="{173E5F2D-1F8E-4DCC-857F-932C6C6539BB}"/>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ECB4C115-EFF9-405C-98BE-F4077B9730D0}"/>
              </a:ext>
            </a:extLst>
          </p:cNvPr>
          <p:cNvSpPr/>
          <p:nvPr userDrawn="1"/>
        </p:nvSpPr>
        <p:spPr>
          <a:xfrm>
            <a:off x="533399" y="914400"/>
            <a:ext cx="1944914" cy="1944914"/>
          </a:xfrm>
          <a:prstGeom prst="ellipse">
            <a:avLst/>
          </a:prstGeom>
          <a:solidFill>
            <a:schemeClr val="accent1">
              <a:lumMod val="50000"/>
            </a:schemeClr>
          </a:solidFill>
          <a:ln w="76200">
            <a:solidFill>
              <a:schemeClr val="accent1">
                <a:alpha val="5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Title 1">
            <a:extLst>
              <a:ext uri="{FF2B5EF4-FFF2-40B4-BE49-F238E27FC236}">
                <a16:creationId xmlns:a16="http://schemas.microsoft.com/office/drawing/2014/main" id="{C9A300DD-BB54-44ED-A7E4-01CD41EC930F}"/>
              </a:ext>
            </a:extLst>
          </p:cNvPr>
          <p:cNvSpPr txBox="1">
            <a:spLocks/>
          </p:cNvSpPr>
          <p:nvPr userDrawn="1"/>
        </p:nvSpPr>
        <p:spPr>
          <a:xfrm>
            <a:off x="956993" y="923305"/>
            <a:ext cx="1005115" cy="285931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lang="en-GB" sz="3600" b="0" i="0" kern="1200" dirty="0">
                <a:solidFill>
                  <a:schemeClr val="bg1"/>
                </a:solidFill>
                <a:latin typeface="Trebuchet MS" panose="020B0603020202020204" pitchFamily="34" charset="0"/>
                <a:ea typeface="+mj-ea"/>
                <a:cs typeface="+mj-cs"/>
              </a:defRPr>
            </a:lvl1pPr>
          </a:lstStyle>
          <a:p>
            <a:pPr algn="ctr"/>
            <a:r>
              <a:rPr lang="en-US" sz="18400" noProof="0" dirty="0">
                <a:solidFill>
                  <a:schemeClr val="accent1">
                    <a:lumMod val="60000"/>
                    <a:lumOff val="40000"/>
                  </a:schemeClr>
                </a:solidFill>
                <a:latin typeface="+mj-lt"/>
              </a:rPr>
              <a:t>“</a:t>
            </a:r>
          </a:p>
        </p:txBody>
      </p:sp>
      <p:sp>
        <p:nvSpPr>
          <p:cNvPr id="2" name="Title 1">
            <a:extLst>
              <a:ext uri="{FF2B5EF4-FFF2-40B4-BE49-F238E27FC236}">
                <a16:creationId xmlns:a16="http://schemas.microsoft.com/office/drawing/2014/main" id="{42374B20-3E42-44AF-BEF1-8AB33067395C}"/>
              </a:ext>
            </a:extLst>
          </p:cNvPr>
          <p:cNvSpPr>
            <a:spLocks noGrp="1"/>
          </p:cNvSpPr>
          <p:nvPr>
            <p:ph type="title" hasCustomPrompt="1"/>
          </p:nvPr>
        </p:nvSpPr>
        <p:spPr>
          <a:xfrm>
            <a:off x="533399" y="3200400"/>
            <a:ext cx="7551057" cy="2859313"/>
          </a:xfrm>
        </p:spPr>
        <p:txBody>
          <a:bodyPr vert="horz" lIns="91440" tIns="45720" rIns="91440" bIns="45720" rtlCol="0" anchor="t">
            <a:normAutofit/>
          </a:bodyPr>
          <a:lstStyle>
            <a:lvl1pPr>
              <a:lnSpc>
                <a:spcPct val="100000"/>
              </a:lnSpc>
              <a:defRPr lang="en-GB" sz="3200" b="0" i="0" dirty="0">
                <a:solidFill>
                  <a:schemeClr val="bg1"/>
                </a:solidFill>
                <a:latin typeface="+mj-lt"/>
              </a:defRPr>
            </a:lvl1pPr>
          </a:lstStyle>
          <a:p>
            <a:pPr lvl="0"/>
            <a:r>
              <a:rPr lang="en-US" noProof="0"/>
              <a:t>Quote</a:t>
            </a:r>
          </a:p>
        </p:txBody>
      </p:sp>
      <p:sp>
        <p:nvSpPr>
          <p:cNvPr id="19" name="Slide Number Placeholder 4">
            <a:extLst>
              <a:ext uri="{FF2B5EF4-FFF2-40B4-BE49-F238E27FC236}">
                <a16:creationId xmlns:a16="http://schemas.microsoft.com/office/drawing/2014/main" id="{A4E6C1FF-5925-42B3-B7F9-0A0031BDAD30}"/>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17531698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Tex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3" name="Text Placeholder 22">
            <a:extLst>
              <a:ext uri="{FF2B5EF4-FFF2-40B4-BE49-F238E27FC236}">
                <a16:creationId xmlns:a16="http://schemas.microsoft.com/office/drawing/2014/main" id="{03618670-D1E4-466C-BDB5-FC890AC31457}"/>
              </a:ext>
            </a:extLst>
          </p:cNvPr>
          <p:cNvSpPr>
            <a:spLocks noGrp="1"/>
          </p:cNvSpPr>
          <p:nvPr>
            <p:ph type="body" sz="quarter" idx="13"/>
          </p:nvPr>
        </p:nvSpPr>
        <p:spPr>
          <a:xfrm>
            <a:off x="444500" y="1625385"/>
            <a:ext cx="6718300" cy="4093243"/>
          </a:xfrm>
        </p:spPr>
        <p:txBody>
          <a:bodyPr>
            <a:noAutofit/>
          </a:bodyPr>
          <a:lstStyle>
            <a:lvl1pPr>
              <a:lnSpc>
                <a:spcPct val="100000"/>
              </a:lnSpc>
              <a:spcBef>
                <a:spcPts val="600"/>
              </a:spcBef>
              <a:spcAft>
                <a:spcPts val="400"/>
              </a:spcAft>
              <a:defRPr sz="1600">
                <a:solidFill>
                  <a:schemeClr val="bg1"/>
                </a:solidFill>
                <a:latin typeface="+mn-lt"/>
                <a:cs typeface="Arial" panose="020B0604020202020204" pitchFamily="34" charset="0"/>
              </a:defRPr>
            </a:lvl1pPr>
            <a:lvl2pPr>
              <a:lnSpc>
                <a:spcPct val="100000"/>
              </a:lnSpc>
              <a:spcBef>
                <a:spcPts val="600"/>
              </a:spcBef>
              <a:spcAft>
                <a:spcPts val="400"/>
              </a:spcAft>
              <a:defRPr sz="1400">
                <a:solidFill>
                  <a:schemeClr val="bg1"/>
                </a:solidFill>
                <a:latin typeface="+mn-lt"/>
                <a:cs typeface="Arial" panose="020B0604020202020204" pitchFamily="34" charset="0"/>
              </a:defRPr>
            </a:lvl2pPr>
            <a:lvl3pPr>
              <a:lnSpc>
                <a:spcPct val="100000"/>
              </a:lnSpc>
              <a:spcBef>
                <a:spcPts val="600"/>
              </a:spcBef>
              <a:spcAft>
                <a:spcPts val="400"/>
              </a:spcAft>
              <a:defRPr sz="1200">
                <a:solidFill>
                  <a:schemeClr val="bg1"/>
                </a:solidFill>
                <a:latin typeface="+mn-lt"/>
                <a:cs typeface="Arial" panose="020B0604020202020204" pitchFamily="34" charset="0"/>
              </a:defRPr>
            </a:lvl3pPr>
            <a:lvl4pPr>
              <a:defRPr sz="1400">
                <a:solidFill>
                  <a:schemeClr val="bg1"/>
                </a:solidFill>
                <a:latin typeface="Arial" panose="020B0604020202020204" pitchFamily="34" charset="0"/>
                <a:cs typeface="Arial" panose="020B0604020202020204" pitchFamily="34" charset="0"/>
              </a:defRPr>
            </a:lvl4pPr>
            <a:lvl5pPr>
              <a:defRPr sz="1400">
                <a:solidFill>
                  <a:schemeClr val="bg1"/>
                </a:solidFill>
                <a:latin typeface="Arial" panose="020B0604020202020204" pitchFamily="34" charset="0"/>
                <a:cs typeface="Arial" panose="020B0604020202020204" pitchFamily="34" charset="0"/>
              </a:defRPr>
            </a:lvl5pPr>
          </a:lstStyle>
          <a:p>
            <a:pPr lvl="0"/>
            <a:r>
              <a:rPr lang="en-US" noProof="0" smtClean="0"/>
              <a:t>Edit Master text styles</a:t>
            </a:r>
          </a:p>
          <a:p>
            <a:pPr lvl="1"/>
            <a:r>
              <a:rPr lang="en-US" noProof="0" smtClean="0"/>
              <a:t>Second level</a:t>
            </a:r>
          </a:p>
          <a:p>
            <a:pPr lvl="2"/>
            <a:r>
              <a:rPr lang="en-US" noProof="0" smtClean="0"/>
              <a:t>Third level</a:t>
            </a:r>
          </a:p>
        </p:txBody>
      </p:sp>
    </p:spTree>
    <p:extLst>
      <p:ext uri="{BB962C8B-B14F-4D97-AF65-F5344CB8AC3E}">
        <p14:creationId xmlns:p14="http://schemas.microsoft.com/office/powerpoint/2010/main" val="2745748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4073704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7" name="Text Placeholder 6">
            <a:extLst>
              <a:ext uri="{FF2B5EF4-FFF2-40B4-BE49-F238E27FC236}">
                <a16:creationId xmlns:a16="http://schemas.microsoft.com/office/drawing/2014/main" id="{7E0C167E-2626-40DB-AACF-D02543E29BB3}"/>
              </a:ext>
            </a:extLst>
          </p:cNvPr>
          <p:cNvSpPr>
            <a:spLocks noGrp="1"/>
          </p:cNvSpPr>
          <p:nvPr>
            <p:ph type="body" sz="quarter" idx="13"/>
          </p:nvPr>
        </p:nvSpPr>
        <p:spPr>
          <a:xfrm>
            <a:off x="1409700" y="1749570"/>
            <a:ext cx="9372600" cy="3358860"/>
          </a:xfrm>
        </p:spPr>
        <p:txBody>
          <a:bodyPr anchor="ctr">
            <a:normAutofit/>
          </a:bodyPr>
          <a:lstStyle>
            <a:lvl1pPr marL="0" indent="0" algn="ctr">
              <a:buNone/>
              <a:defRPr sz="6000">
                <a:solidFill>
                  <a:schemeClr val="bg1"/>
                </a:solidFill>
              </a:defRPr>
            </a:lvl1pPr>
          </a:lstStyle>
          <a:p>
            <a:pPr lvl="0"/>
            <a:r>
              <a:rPr lang="en-US" noProof="0" smtClean="0"/>
              <a:t>Edit Master text styles</a:t>
            </a:r>
          </a:p>
        </p:txBody>
      </p:sp>
    </p:spTree>
    <p:extLst>
      <p:ext uri="{BB962C8B-B14F-4D97-AF65-F5344CB8AC3E}">
        <p14:creationId xmlns:p14="http://schemas.microsoft.com/office/powerpoint/2010/main" val="2904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0103A49C-32FF-49E6-86F3-FC2E19517BD5}"/>
              </a:ext>
            </a:extLst>
          </p:cNvPr>
          <p:cNvSpPr>
            <a:spLocks noGrp="1"/>
          </p:cNvSpPr>
          <p:nvPr>
            <p:ph idx="1"/>
          </p:nvPr>
        </p:nvSpPr>
        <p:spPr>
          <a:xfrm>
            <a:off x="443365" y="1825625"/>
            <a:ext cx="11215235"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63670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B3E033F-4449-40FA-BC85-BD2712D313DD}"/>
              </a:ext>
            </a:extLst>
          </p:cNvPr>
          <p:cNvSpPr/>
          <p:nvPr userDrawn="1"/>
        </p:nvSpPr>
        <p:spPr>
          <a:xfrm>
            <a:off x="0" y="0"/>
            <a:ext cx="12192000" cy="6884191"/>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9">
            <a:extLst>
              <a:ext uri="{FF2B5EF4-FFF2-40B4-BE49-F238E27FC236}">
                <a16:creationId xmlns:a16="http://schemas.microsoft.com/office/drawing/2014/main" id="{63D26743-0505-444C-80B3-E88EE87DF72B}"/>
              </a:ext>
            </a:extLst>
          </p:cNvPr>
          <p:cNvSpPr/>
          <p:nvPr userDrawn="1"/>
        </p:nvSpPr>
        <p:spPr>
          <a:xfrm>
            <a:off x="0" y="0"/>
            <a:ext cx="12192001" cy="6884191"/>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8" name="Freeform: Shape 17">
            <a:extLst>
              <a:ext uri="{FF2B5EF4-FFF2-40B4-BE49-F238E27FC236}">
                <a16:creationId xmlns:a16="http://schemas.microsoft.com/office/drawing/2014/main" id="{E37145E9-AC61-47D5-9288-8789940F81B6}"/>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12" name="Freeform: Shape 11">
            <a:extLst>
              <a:ext uri="{FF2B5EF4-FFF2-40B4-BE49-F238E27FC236}">
                <a16:creationId xmlns:a16="http://schemas.microsoft.com/office/drawing/2014/main" id="{A5E2B3ED-9A49-40A7-B8A3-62595FE513F9}"/>
              </a:ext>
            </a:extLst>
          </p:cNvPr>
          <p:cNvSpPr/>
          <p:nvPr userDrawn="1"/>
        </p:nvSpPr>
        <p:spPr>
          <a:xfrm rot="16200000" flipV="1">
            <a:off x="2664629"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Freeform: Shape 7">
            <a:extLst>
              <a:ext uri="{FF2B5EF4-FFF2-40B4-BE49-F238E27FC236}">
                <a16:creationId xmlns:a16="http://schemas.microsoft.com/office/drawing/2014/main" id="{1599AF7E-3E34-4597-AA72-9373A7FDB020}"/>
              </a:ext>
            </a:extLst>
          </p:cNvPr>
          <p:cNvSpPr/>
          <p:nvPr userDrawn="1"/>
        </p:nvSpPr>
        <p:spPr>
          <a:xfrm rot="16200000" flipV="1">
            <a:off x="2664628" y="-2664627"/>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A2DF563-7FAC-46B3-B24C-7E45CD89DA2B}"/>
              </a:ext>
            </a:extLst>
          </p:cNvPr>
          <p:cNvSpPr>
            <a:spLocks noGrp="1"/>
          </p:cNvSpPr>
          <p:nvPr>
            <p:ph type="title"/>
          </p:nvPr>
        </p:nvSpPr>
        <p:spPr>
          <a:xfrm>
            <a:off x="444500" y="542925"/>
            <a:ext cx="11214100" cy="535531"/>
          </a:xfrm>
        </p:spPr>
        <p:txBody>
          <a:bodyPr vert="horz" wrap="square" lIns="91440" tIns="45720" rIns="91440" bIns="45720" rtlCol="0" anchor="t">
            <a:spAutoFit/>
          </a:bodyPr>
          <a:lstStyle>
            <a:lvl1pPr>
              <a:defRPr lang="en-GB" sz="3200" b="1" spc="-70" baseline="0" dirty="0">
                <a:solidFill>
                  <a:schemeClr val="bg1"/>
                </a:solidFill>
                <a:latin typeface="+mj-lt"/>
              </a:defRPr>
            </a:lvl1pPr>
          </a:lstStyle>
          <a:p>
            <a:pPr lvl="0"/>
            <a:r>
              <a:rPr lang="en-US" noProof="0" smtClean="0"/>
              <a:t>Click to edit Master title style</a:t>
            </a:r>
            <a:endParaRPr lang="en-US" noProof="0"/>
          </a:p>
        </p:txBody>
      </p:sp>
      <p:grpSp>
        <p:nvGrpSpPr>
          <p:cNvPr id="15" name="Group 14">
            <a:extLst>
              <a:ext uri="{FF2B5EF4-FFF2-40B4-BE49-F238E27FC236}">
                <a16:creationId xmlns:a16="http://schemas.microsoft.com/office/drawing/2014/main" id="{7732E1E7-45E3-4264-8F26-66758696DD1E}"/>
              </a:ext>
            </a:extLst>
          </p:cNvPr>
          <p:cNvGrpSpPr/>
          <p:nvPr userDrawn="1"/>
        </p:nvGrpSpPr>
        <p:grpSpPr>
          <a:xfrm rot="16200000">
            <a:off x="499388" y="-322655"/>
            <a:ext cx="535531" cy="645309"/>
            <a:chOff x="10945855" y="7317026"/>
            <a:chExt cx="2483924" cy="2993104"/>
          </a:xfrm>
        </p:grpSpPr>
        <p:sp>
          <p:nvSpPr>
            <p:cNvPr id="16" name="Freeform: Shape 15">
              <a:extLst>
                <a:ext uri="{FF2B5EF4-FFF2-40B4-BE49-F238E27FC236}">
                  <a16:creationId xmlns:a16="http://schemas.microsoft.com/office/drawing/2014/main" id="{2E3DF883-8093-49FA-81E1-E5D77F086A25}"/>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18944C90-37E5-4BBE-89FF-060627168050}"/>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6" name="Group 5">
            <a:extLst>
              <a:ext uri="{FF2B5EF4-FFF2-40B4-BE49-F238E27FC236}">
                <a16:creationId xmlns:a16="http://schemas.microsoft.com/office/drawing/2014/main" id="{D9EBF8BB-A805-4DDB-B459-082F99815B95}"/>
              </a:ext>
            </a:extLst>
          </p:cNvPr>
          <p:cNvGrpSpPr/>
          <p:nvPr userDrawn="1"/>
        </p:nvGrpSpPr>
        <p:grpSpPr>
          <a:xfrm>
            <a:off x="-1" y="1357409"/>
            <a:ext cx="12192001" cy="4846320"/>
            <a:chOff x="-1" y="1357409"/>
            <a:chExt cx="12192001" cy="4917518"/>
          </a:xfrm>
        </p:grpSpPr>
        <p:sp>
          <p:nvSpPr>
            <p:cNvPr id="19" name="Rectangle: Single Corner Snipped 18">
              <a:extLst>
                <a:ext uri="{FF2B5EF4-FFF2-40B4-BE49-F238E27FC236}">
                  <a16:creationId xmlns:a16="http://schemas.microsoft.com/office/drawing/2014/main" id="{5D638788-DD47-45E7-939A-FA108A818173}"/>
                </a:ext>
              </a:extLst>
            </p:cNvPr>
            <p:cNvSpPr/>
            <p:nvPr userDrawn="1"/>
          </p:nvSpPr>
          <p:spPr>
            <a:xfrm flipV="1">
              <a:off x="-1" y="1357409"/>
              <a:ext cx="12192000" cy="4917518"/>
            </a:xfrm>
            <a:prstGeom prst="snip1Rect">
              <a:avLst>
                <a:gd name="adj" fmla="val 0"/>
              </a:avLst>
            </a:prstGeom>
            <a:pattFill prst="dkVert">
              <a:fgClr>
                <a:srgbClr val="0C4360"/>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3" name="Rectangle: Single Corner Snipped 2">
              <a:extLst>
                <a:ext uri="{FF2B5EF4-FFF2-40B4-BE49-F238E27FC236}">
                  <a16:creationId xmlns:a16="http://schemas.microsoft.com/office/drawing/2014/main" id="{74BDECEF-EEFE-4332-B3B2-BDE4F82C10FC}"/>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24" name="Freeform: Shape 23">
            <a:extLst>
              <a:ext uri="{FF2B5EF4-FFF2-40B4-BE49-F238E27FC236}">
                <a16:creationId xmlns:a16="http://schemas.microsoft.com/office/drawing/2014/main" id="{18103E00-7E4A-44CD-81AC-06433CAE1110}"/>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5" name="Slide Number Placeholder 4">
            <a:extLst>
              <a:ext uri="{FF2B5EF4-FFF2-40B4-BE49-F238E27FC236}">
                <a16:creationId xmlns:a16="http://schemas.microsoft.com/office/drawing/2014/main" id="{87B51822-97FF-47A7-8E4E-A0F79B4EB237}"/>
              </a:ext>
            </a:extLst>
          </p:cNvPr>
          <p:cNvSpPr>
            <a:spLocks noGrp="1"/>
          </p:cNvSpPr>
          <p:nvPr>
            <p:ph type="sldNum" sz="quarter" idx="12"/>
          </p:nvPr>
        </p:nvSpPr>
        <p:spPr>
          <a:xfrm>
            <a:off x="11252200" y="6315075"/>
            <a:ext cx="406400" cy="365125"/>
          </a:xfrm>
        </p:spPr>
        <p:txBody>
          <a:bodyPr/>
          <a:lstStyle>
            <a:lvl1pPr>
              <a:defRPr sz="1000">
                <a:solidFill>
                  <a:schemeClr val="bg1"/>
                </a:solidFill>
                <a:latin typeface="Trade Gothic LT Pro" panose="020B0503040303020004" pitchFamily="34" charset="0"/>
              </a:defRPr>
            </a:lvl1pPr>
          </a:lstStyle>
          <a:p>
            <a:fld id="{C263D6C4-4840-40CC-AC84-17E24B3B7BDE}" type="slidenum">
              <a:rPr lang="en-US" noProof="0" smtClean="0"/>
              <a:pPr/>
              <a:t>‹#›</a:t>
            </a:fld>
            <a:endParaRPr lang="en-US" noProof="0" dirty="0"/>
          </a:p>
        </p:txBody>
      </p:sp>
      <p:sp>
        <p:nvSpPr>
          <p:cNvPr id="25" name="Text Placeholder 2">
            <a:extLst>
              <a:ext uri="{FF2B5EF4-FFF2-40B4-BE49-F238E27FC236}">
                <a16:creationId xmlns:a16="http://schemas.microsoft.com/office/drawing/2014/main" id="{7FA80A70-18DE-4DB9-9982-BA75BE54CF93}"/>
              </a:ext>
            </a:extLst>
          </p:cNvPr>
          <p:cNvSpPr>
            <a:spLocks noGrp="1"/>
          </p:cNvSpPr>
          <p:nvPr>
            <p:ph type="body" idx="1"/>
          </p:nvPr>
        </p:nvSpPr>
        <p:spPr>
          <a:xfrm>
            <a:off x="444500" y="1681163"/>
            <a:ext cx="5157787"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6" name="Text Placeholder 4">
            <a:extLst>
              <a:ext uri="{FF2B5EF4-FFF2-40B4-BE49-F238E27FC236}">
                <a16:creationId xmlns:a16="http://schemas.microsoft.com/office/drawing/2014/main" id="{2801C0EF-C078-44B0-AD01-4850E9A65EE0}"/>
              </a:ext>
            </a:extLst>
          </p:cNvPr>
          <p:cNvSpPr>
            <a:spLocks noGrp="1"/>
          </p:cNvSpPr>
          <p:nvPr>
            <p:ph type="body" sz="quarter" idx="3"/>
          </p:nvPr>
        </p:nvSpPr>
        <p:spPr>
          <a:xfrm>
            <a:off x="6500812" y="1681163"/>
            <a:ext cx="5157788" cy="823912"/>
          </a:xfrm>
        </p:spPr>
        <p:txBody>
          <a:bodyPr anchor="t">
            <a:normAutofit/>
          </a:bodyPr>
          <a:lstStyle>
            <a:lvl1pPr marL="0" indent="0" algn="ctr">
              <a:buFont typeface="Arial" panose="020B0604020202020204" pitchFamily="34" charset="0"/>
              <a:buNone/>
              <a:defRPr sz="20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27" name="Content Placeholder 3">
            <a:extLst>
              <a:ext uri="{FF2B5EF4-FFF2-40B4-BE49-F238E27FC236}">
                <a16:creationId xmlns:a16="http://schemas.microsoft.com/office/drawing/2014/main" id="{7C9DED91-45F6-4308-A085-1EFACA6468CF}"/>
              </a:ext>
            </a:extLst>
          </p:cNvPr>
          <p:cNvSpPr>
            <a:spLocks noGrp="1"/>
          </p:cNvSpPr>
          <p:nvPr>
            <p:ph sz="half" idx="2"/>
          </p:nvPr>
        </p:nvSpPr>
        <p:spPr>
          <a:xfrm>
            <a:off x="444500" y="2505075"/>
            <a:ext cx="5157787"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28" name="Content Placeholder 5">
            <a:extLst>
              <a:ext uri="{FF2B5EF4-FFF2-40B4-BE49-F238E27FC236}">
                <a16:creationId xmlns:a16="http://schemas.microsoft.com/office/drawing/2014/main" id="{0574B5E7-B666-439B-9278-67BE1EA6EBC5}"/>
              </a:ext>
            </a:extLst>
          </p:cNvPr>
          <p:cNvSpPr>
            <a:spLocks noGrp="1"/>
          </p:cNvSpPr>
          <p:nvPr>
            <p:ph sz="quarter" idx="4"/>
          </p:nvPr>
        </p:nvSpPr>
        <p:spPr>
          <a:xfrm>
            <a:off x="6475412" y="2505075"/>
            <a:ext cx="5183188" cy="3684588"/>
          </a:xfrm>
        </p:spPr>
        <p:txBody>
          <a:bodyPr>
            <a:normAutofit/>
          </a:bodyPr>
          <a:lstStyle>
            <a:lvl1pPr>
              <a:defRPr sz="1800">
                <a:solidFill>
                  <a:schemeClr val="bg1"/>
                </a:solidFill>
              </a:defRPr>
            </a:lvl1pPr>
            <a:lvl2pPr>
              <a:defRPr sz="1600">
                <a:solidFill>
                  <a:schemeClr val="bg1"/>
                </a:solidFill>
              </a:defRPr>
            </a:lvl2pPr>
            <a:lvl3pPr>
              <a:defRPr sz="1400">
                <a:solidFill>
                  <a:schemeClr val="bg1"/>
                </a:solidFill>
              </a:defRPr>
            </a:lvl3pPr>
            <a:lvl4pPr>
              <a:defRPr sz="1200">
                <a:solidFill>
                  <a:schemeClr val="bg1"/>
                </a:solidFill>
              </a:defRPr>
            </a:lvl4pPr>
            <a:lvl5pPr>
              <a:defRPr sz="1200">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3219167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alpha val="48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61B0E15-6FC5-434E-8780-B186D9DB0CD0}"/>
              </a:ext>
            </a:extLst>
          </p:cNvPr>
          <p:cNvSpPr>
            <a:spLocks noGrp="1"/>
          </p:cNvSpPr>
          <p:nvPr>
            <p:ph type="title"/>
          </p:nvPr>
        </p:nvSpPr>
        <p:spPr>
          <a:xfrm>
            <a:off x="838200" y="365125"/>
            <a:ext cx="108204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A9C7B128-34F3-405C-B601-8BAFDB43499C}"/>
              </a:ext>
            </a:extLst>
          </p:cNvPr>
          <p:cNvSpPr>
            <a:spLocks noGrp="1"/>
          </p:cNvSpPr>
          <p:nvPr>
            <p:ph type="body" idx="1"/>
          </p:nvPr>
        </p:nvSpPr>
        <p:spPr>
          <a:xfrm>
            <a:off x="838200" y="1825625"/>
            <a:ext cx="10820400" cy="4351338"/>
          </a:xfrm>
          <a:prstGeom prst="rect">
            <a:avLst/>
          </a:prstGeom>
        </p:spPr>
        <p:txBody>
          <a:bodyPr vert="horz" lIns="91440" tIns="45720" rIns="91440" bIns="45720" rtlCol="0">
            <a:normAutofit/>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Slide Number Placeholder 5">
            <a:extLst>
              <a:ext uri="{FF2B5EF4-FFF2-40B4-BE49-F238E27FC236}">
                <a16:creationId xmlns:a16="http://schemas.microsoft.com/office/drawing/2014/main" id="{9F5A7754-E8C7-438B-922D-9027C6CF58E2}"/>
              </a:ext>
            </a:extLst>
          </p:cNvPr>
          <p:cNvSpPr>
            <a:spLocks noGrp="1"/>
          </p:cNvSpPr>
          <p:nvPr>
            <p:ph type="sldNum" sz="quarter" idx="4"/>
          </p:nvPr>
        </p:nvSpPr>
        <p:spPr>
          <a:xfrm>
            <a:off x="11112500" y="6356350"/>
            <a:ext cx="660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63D6C4-4840-40CC-AC84-17E24B3B7BDE}" type="slidenum">
              <a:rPr lang="en-US" noProof="0" smtClean="0"/>
              <a:t>‹#›</a:t>
            </a:fld>
            <a:endParaRPr lang="en-US" noProof="0" dirty="0"/>
          </a:p>
        </p:txBody>
      </p:sp>
      <p:sp>
        <p:nvSpPr>
          <p:cNvPr id="5" name="Rectangle 4">
            <a:extLst>
              <a:ext uri="{FF2B5EF4-FFF2-40B4-BE49-F238E27FC236}">
                <a16:creationId xmlns:a16="http://schemas.microsoft.com/office/drawing/2014/main" id="{7CDDDB7D-9189-9548-A2B9-81DC62C3C1A3}"/>
              </a:ext>
            </a:extLst>
          </p:cNvPr>
          <p:cNvSpPr/>
          <p:nvPr userDrawn="1"/>
        </p:nvSpPr>
        <p:spPr>
          <a:xfrm>
            <a:off x="0" y="1"/>
            <a:ext cx="12192000" cy="6857999"/>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7" name="Freeform: Shape 9">
            <a:extLst>
              <a:ext uri="{FF2B5EF4-FFF2-40B4-BE49-F238E27FC236}">
                <a16:creationId xmlns:a16="http://schemas.microsoft.com/office/drawing/2014/main" id="{096D8877-6B4A-4540-8927-767DD7401718}"/>
              </a:ext>
            </a:extLst>
          </p:cNvPr>
          <p:cNvSpPr/>
          <p:nvPr userDrawn="1"/>
        </p:nvSpPr>
        <p:spPr>
          <a:xfrm>
            <a:off x="0" y="1"/>
            <a:ext cx="12192001" cy="6857999"/>
          </a:xfrm>
          <a:custGeom>
            <a:avLst/>
            <a:gdLst>
              <a:gd name="connsiteX0" fmla="*/ 0 w 12192001"/>
              <a:gd name="connsiteY0" fmla="*/ 0 h 6884191"/>
              <a:gd name="connsiteX1" fmla="*/ 7540222 w 12192001"/>
              <a:gd name="connsiteY1" fmla="*/ 0 h 6884191"/>
              <a:gd name="connsiteX2" fmla="*/ 10260629 w 12192001"/>
              <a:gd name="connsiteY2" fmla="*/ 2725573 h 6884191"/>
              <a:gd name="connsiteX3" fmla="*/ 11286710 w 12192001"/>
              <a:gd name="connsiteY3" fmla="*/ 2725573 h 6884191"/>
              <a:gd name="connsiteX4" fmla="*/ 12192000 w 12192001"/>
              <a:gd name="connsiteY4" fmla="*/ 3632581 h 6884191"/>
              <a:gd name="connsiteX5" fmla="*/ 12192001 w 12192001"/>
              <a:gd name="connsiteY5" fmla="*/ 6884191 h 6884191"/>
              <a:gd name="connsiteX6" fmla="*/ 0 w 12192001"/>
              <a:gd name="connsiteY6" fmla="*/ 6884191 h 6884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1" h="6884191">
                <a:moveTo>
                  <a:pt x="0" y="0"/>
                </a:moveTo>
                <a:lnTo>
                  <a:pt x="7540222" y="0"/>
                </a:lnTo>
                <a:lnTo>
                  <a:pt x="10260629" y="2725573"/>
                </a:lnTo>
                <a:lnTo>
                  <a:pt x="11286710" y="2725573"/>
                </a:lnTo>
                <a:lnTo>
                  <a:pt x="12192000" y="3632581"/>
                </a:lnTo>
                <a:lnTo>
                  <a:pt x="12192001" y="6884191"/>
                </a:lnTo>
                <a:lnTo>
                  <a:pt x="0" y="6884191"/>
                </a:lnTo>
                <a:close/>
              </a:path>
            </a:pathLst>
          </a:custGeom>
          <a:solidFill>
            <a:schemeClr val="accent2">
              <a:alpha val="7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8" name="Freeform: Shape 17">
            <a:extLst>
              <a:ext uri="{FF2B5EF4-FFF2-40B4-BE49-F238E27FC236}">
                <a16:creationId xmlns:a16="http://schemas.microsoft.com/office/drawing/2014/main" id="{5AF2E123-FE0F-8541-8E36-5030C450AA7E}"/>
              </a:ext>
            </a:extLst>
          </p:cNvPr>
          <p:cNvSpPr/>
          <p:nvPr userDrawn="1"/>
        </p:nvSpPr>
        <p:spPr>
          <a:xfrm rot="16200000" flipV="1">
            <a:off x="2964809" y="-2364446"/>
            <a:ext cx="6862744" cy="11591639"/>
          </a:xfrm>
          <a:custGeom>
            <a:avLst/>
            <a:gdLst>
              <a:gd name="connsiteX0" fmla="*/ 6862744 w 6862744"/>
              <a:gd name="connsiteY0" fmla="*/ 11591639 h 11591639"/>
              <a:gd name="connsiteX1" fmla="*/ 6862744 w 6862744"/>
              <a:gd name="connsiteY1" fmla="*/ 5240223 h 11591639"/>
              <a:gd name="connsiteX2" fmla="*/ 4145656 w 6862744"/>
              <a:gd name="connsiteY2" fmla="*/ 5240223 h 11591639"/>
              <a:gd name="connsiteX3" fmla="*/ 4145656 w 6862744"/>
              <a:gd name="connsiteY3" fmla="*/ 5240222 h 11591639"/>
              <a:gd name="connsiteX4" fmla="*/ 6862744 w 6862744"/>
              <a:gd name="connsiteY4" fmla="*/ 5240222 h 11591639"/>
              <a:gd name="connsiteX5" fmla="*/ 4145656 w 6862744"/>
              <a:gd name="connsiteY5" fmla="*/ 2519152 h 11591639"/>
              <a:gd name="connsiteX6" fmla="*/ 4145656 w 6862744"/>
              <a:gd name="connsiteY6" fmla="*/ 1367198 h 11591639"/>
              <a:gd name="connsiteX7" fmla="*/ 2775863 w 6862744"/>
              <a:gd name="connsiteY7" fmla="*/ 0 h 11591639"/>
              <a:gd name="connsiteX8" fmla="*/ 0 w 6862744"/>
              <a:gd name="connsiteY8" fmla="*/ 0 h 11591639"/>
              <a:gd name="connsiteX9" fmla="*/ 0 w 6862744"/>
              <a:gd name="connsiteY9" fmla="*/ 11591639 h 11591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62744" h="11591639">
                <a:moveTo>
                  <a:pt x="6862744" y="11591639"/>
                </a:moveTo>
                <a:lnTo>
                  <a:pt x="6862744" y="5240223"/>
                </a:lnTo>
                <a:lnTo>
                  <a:pt x="4145656" y="5240223"/>
                </a:lnTo>
                <a:lnTo>
                  <a:pt x="4145656" y="5240222"/>
                </a:lnTo>
                <a:lnTo>
                  <a:pt x="6862744" y="5240222"/>
                </a:lnTo>
                <a:lnTo>
                  <a:pt x="4145656" y="2519152"/>
                </a:lnTo>
                <a:lnTo>
                  <a:pt x="4145656" y="1367198"/>
                </a:lnTo>
                <a:lnTo>
                  <a:pt x="2775863" y="0"/>
                </a:lnTo>
                <a:lnTo>
                  <a:pt x="0" y="0"/>
                </a:lnTo>
                <a:lnTo>
                  <a:pt x="0" y="11591639"/>
                </a:lnTo>
                <a:close/>
              </a:path>
            </a:pathLst>
          </a:custGeom>
          <a:pattFill prst="wdDnDiag">
            <a:fgClr>
              <a:schemeClr val="accent2"/>
            </a:fgClr>
            <a:bgClr>
              <a:schemeClr val="accent2">
                <a:lumMod val="75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noProof="0" dirty="0"/>
          </a:p>
        </p:txBody>
      </p:sp>
      <p:sp>
        <p:nvSpPr>
          <p:cNvPr id="9" name="Freeform: Shape 11">
            <a:extLst>
              <a:ext uri="{FF2B5EF4-FFF2-40B4-BE49-F238E27FC236}">
                <a16:creationId xmlns:a16="http://schemas.microsoft.com/office/drawing/2014/main" id="{E5519D99-3B68-924A-9CD0-14B911711CA8}"/>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pattFill prst="wdUpDiag">
            <a:fgClr>
              <a:schemeClr val="accent2"/>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Freeform: Shape 7">
            <a:extLst>
              <a:ext uri="{FF2B5EF4-FFF2-40B4-BE49-F238E27FC236}">
                <a16:creationId xmlns:a16="http://schemas.microsoft.com/office/drawing/2014/main" id="{A09E21A9-FBEF-144C-A152-FE484F3C55C1}"/>
              </a:ext>
            </a:extLst>
          </p:cNvPr>
          <p:cNvSpPr/>
          <p:nvPr userDrawn="1"/>
        </p:nvSpPr>
        <p:spPr>
          <a:xfrm rot="16200000" flipV="1">
            <a:off x="2664629" y="-2669372"/>
            <a:ext cx="6862744" cy="12192000"/>
          </a:xfrm>
          <a:custGeom>
            <a:avLst/>
            <a:gdLst>
              <a:gd name="connsiteX0" fmla="*/ 6849744 w 6849744"/>
              <a:gd name="connsiteY0" fmla="*/ 12192000 h 12192000"/>
              <a:gd name="connsiteX1" fmla="*/ 6849744 w 6849744"/>
              <a:gd name="connsiteY1" fmla="*/ 5840584 h 12192000"/>
              <a:gd name="connsiteX2" fmla="*/ 4137803 w 6849744"/>
              <a:gd name="connsiteY2" fmla="*/ 5840584 h 12192000"/>
              <a:gd name="connsiteX3" fmla="*/ 4137803 w 6849744"/>
              <a:gd name="connsiteY3" fmla="*/ 5840583 h 12192000"/>
              <a:gd name="connsiteX4" fmla="*/ 6849744 w 6849744"/>
              <a:gd name="connsiteY4" fmla="*/ 5840583 h 12192000"/>
              <a:gd name="connsiteX5" fmla="*/ 4137803 w 6849744"/>
              <a:gd name="connsiteY5" fmla="*/ 3119513 h 12192000"/>
              <a:gd name="connsiteX6" fmla="*/ 4137803 w 6849744"/>
              <a:gd name="connsiteY6" fmla="*/ 1967559 h 12192000"/>
              <a:gd name="connsiteX7" fmla="*/ 2170243 w 6849744"/>
              <a:gd name="connsiteY7" fmla="*/ 0 h 12192000"/>
              <a:gd name="connsiteX8" fmla="*/ 0 w 6849744"/>
              <a:gd name="connsiteY8" fmla="*/ 0 h 12192000"/>
              <a:gd name="connsiteX9" fmla="*/ 0 w 6849744"/>
              <a:gd name="connsiteY9" fmla="*/ 12192000 h 1219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849744" h="12192000">
                <a:moveTo>
                  <a:pt x="6849744" y="12192000"/>
                </a:moveTo>
                <a:lnTo>
                  <a:pt x="6849744" y="5840584"/>
                </a:lnTo>
                <a:lnTo>
                  <a:pt x="4137803" y="5840584"/>
                </a:lnTo>
                <a:lnTo>
                  <a:pt x="4137803" y="5840583"/>
                </a:lnTo>
                <a:lnTo>
                  <a:pt x="6849744" y="5840583"/>
                </a:lnTo>
                <a:lnTo>
                  <a:pt x="4137803" y="3119513"/>
                </a:lnTo>
                <a:lnTo>
                  <a:pt x="4137803" y="1967559"/>
                </a:lnTo>
                <a:lnTo>
                  <a:pt x="2170243" y="0"/>
                </a:lnTo>
                <a:lnTo>
                  <a:pt x="0" y="0"/>
                </a:lnTo>
                <a:lnTo>
                  <a:pt x="0" y="12192000"/>
                </a:lnTo>
                <a:close/>
              </a:path>
            </a:pathLst>
          </a:cu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Title 1">
            <a:extLst>
              <a:ext uri="{FF2B5EF4-FFF2-40B4-BE49-F238E27FC236}">
                <a16:creationId xmlns:a16="http://schemas.microsoft.com/office/drawing/2014/main" id="{70C7F2CB-A8CE-1545-A08D-93592C4BAEEA}"/>
              </a:ext>
            </a:extLst>
          </p:cNvPr>
          <p:cNvSpPr txBox="1">
            <a:spLocks/>
          </p:cNvSpPr>
          <p:nvPr userDrawn="1"/>
        </p:nvSpPr>
        <p:spPr>
          <a:xfrm>
            <a:off x="444500" y="542925"/>
            <a:ext cx="11214100" cy="535531"/>
          </a:xfrm>
          <a:prstGeom prst="rect">
            <a:avLst/>
          </a:prstGeom>
        </p:spPr>
        <p:txBody>
          <a:bodyPr vert="horz" wrap="square" lIns="91440" tIns="45720" rIns="91440" bIns="45720" rtlCol="0" anchor="t">
            <a:spAutoFit/>
          </a:bodyPr>
          <a:lstStyle>
            <a:lvl1pPr algn="l" defTabSz="914400" rtl="0" eaLnBrk="1" latinLnBrk="0" hangingPunct="1">
              <a:lnSpc>
                <a:spcPct val="90000"/>
              </a:lnSpc>
              <a:spcBef>
                <a:spcPct val="0"/>
              </a:spcBef>
              <a:buNone/>
              <a:defRPr lang="en-GB" sz="3200" b="1" kern="1200" spc="-70" baseline="0" dirty="0">
                <a:solidFill>
                  <a:schemeClr val="bg1"/>
                </a:solidFill>
                <a:latin typeface="Trebuchet MS" panose="020B0603020202020204" pitchFamily="34" charset="0"/>
                <a:ea typeface="+mj-ea"/>
                <a:cs typeface="+mj-cs"/>
              </a:defRPr>
            </a:lvl1pPr>
          </a:lstStyle>
          <a:p>
            <a:r>
              <a:rPr lang="en-US" noProof="0" dirty="0">
                <a:latin typeface="+mj-lt"/>
              </a:rPr>
              <a:t>Click to edit Master title style</a:t>
            </a:r>
          </a:p>
        </p:txBody>
      </p:sp>
      <p:grpSp>
        <p:nvGrpSpPr>
          <p:cNvPr id="12" name="Group 11">
            <a:extLst>
              <a:ext uri="{FF2B5EF4-FFF2-40B4-BE49-F238E27FC236}">
                <a16:creationId xmlns:a16="http://schemas.microsoft.com/office/drawing/2014/main" id="{7068FCE4-1B47-3C4B-B091-013120A97D09}"/>
              </a:ext>
            </a:extLst>
          </p:cNvPr>
          <p:cNvGrpSpPr/>
          <p:nvPr userDrawn="1"/>
        </p:nvGrpSpPr>
        <p:grpSpPr>
          <a:xfrm rot="16200000">
            <a:off x="499388" y="-322655"/>
            <a:ext cx="535531" cy="645309"/>
            <a:chOff x="10945855" y="7317026"/>
            <a:chExt cx="2483924" cy="2993104"/>
          </a:xfrm>
        </p:grpSpPr>
        <p:sp>
          <p:nvSpPr>
            <p:cNvPr id="13" name="Freeform: Shape 15">
              <a:extLst>
                <a:ext uri="{FF2B5EF4-FFF2-40B4-BE49-F238E27FC236}">
                  <a16:creationId xmlns:a16="http://schemas.microsoft.com/office/drawing/2014/main" id="{FEC3FDE7-F27E-5E4E-8752-287CAB7792D4}"/>
                </a:ext>
              </a:extLst>
            </p:cNvPr>
            <p:cNvSpPr/>
            <p:nvPr/>
          </p:nvSpPr>
          <p:spPr>
            <a:xfrm rot="2700000">
              <a:off x="10945855" y="7826207"/>
              <a:ext cx="2483923" cy="2483924"/>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solidFill>
              <a:schemeClr val="accent1">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4" name="Freeform: Shape 16">
              <a:extLst>
                <a:ext uri="{FF2B5EF4-FFF2-40B4-BE49-F238E27FC236}">
                  <a16:creationId xmlns:a16="http://schemas.microsoft.com/office/drawing/2014/main" id="{81C902DB-0D21-5044-82B6-9E7A70A1BF62}"/>
                </a:ext>
              </a:extLst>
            </p:cNvPr>
            <p:cNvSpPr/>
            <p:nvPr/>
          </p:nvSpPr>
          <p:spPr>
            <a:xfrm rot="8100000" flipH="1">
              <a:off x="10986797" y="7317026"/>
              <a:ext cx="2402031" cy="2402032"/>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1">
                  <a:lumMod val="60000"/>
                  <a:lumOff val="40000"/>
                </a:schemeClr>
              </a:fgClr>
              <a:bgClr>
                <a:schemeClr val="accent2">
                  <a:lumMod val="50000"/>
                </a:schemeClr>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grpSp>
        <p:nvGrpSpPr>
          <p:cNvPr id="15" name="Group 14">
            <a:extLst>
              <a:ext uri="{FF2B5EF4-FFF2-40B4-BE49-F238E27FC236}">
                <a16:creationId xmlns:a16="http://schemas.microsoft.com/office/drawing/2014/main" id="{BE1E08A0-195D-694F-947B-986A76FBB93E}"/>
              </a:ext>
            </a:extLst>
          </p:cNvPr>
          <p:cNvGrpSpPr/>
          <p:nvPr userDrawn="1"/>
        </p:nvGrpSpPr>
        <p:grpSpPr>
          <a:xfrm>
            <a:off x="-1" y="1357409"/>
            <a:ext cx="12192001" cy="4846320"/>
            <a:chOff x="-1" y="1357409"/>
            <a:chExt cx="12192001" cy="4917518"/>
          </a:xfrm>
        </p:grpSpPr>
        <p:sp>
          <p:nvSpPr>
            <p:cNvPr id="16" name="Rectangle: Single Corner Snipped 18">
              <a:extLst>
                <a:ext uri="{FF2B5EF4-FFF2-40B4-BE49-F238E27FC236}">
                  <a16:creationId xmlns:a16="http://schemas.microsoft.com/office/drawing/2014/main" id="{ED5DFFCD-1EE3-E64E-B51F-BD7D72413E0B}"/>
                </a:ext>
              </a:extLst>
            </p:cNvPr>
            <p:cNvSpPr/>
            <p:nvPr userDrawn="1"/>
          </p:nvSpPr>
          <p:spPr>
            <a:xfrm flipV="1">
              <a:off x="-1" y="1357409"/>
              <a:ext cx="12192000" cy="4917518"/>
            </a:xfrm>
            <a:prstGeom prst="snip1Rect">
              <a:avLst>
                <a:gd name="adj" fmla="val 0"/>
              </a:avLst>
            </a:prstGeom>
            <a:pattFill prst="dkVert">
              <a:fgClr>
                <a:schemeClr val="accent5"/>
              </a:fgClr>
              <a:bgClr>
                <a:schemeClr val="accent2">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US" noProof="0" dirty="0"/>
            </a:p>
          </p:txBody>
        </p:sp>
        <p:sp>
          <p:nvSpPr>
            <p:cNvPr id="17" name="Rectangle: Single Corner Snipped 2">
              <a:extLst>
                <a:ext uri="{FF2B5EF4-FFF2-40B4-BE49-F238E27FC236}">
                  <a16:creationId xmlns:a16="http://schemas.microsoft.com/office/drawing/2014/main" id="{C12DB3CA-8E64-AA43-BFBE-A2CA9A816DBE}"/>
                </a:ext>
              </a:extLst>
            </p:cNvPr>
            <p:cNvSpPr/>
            <p:nvPr userDrawn="1"/>
          </p:nvSpPr>
          <p:spPr>
            <a:xfrm flipV="1">
              <a:off x="-1" y="1357409"/>
              <a:ext cx="12192001" cy="4917518"/>
            </a:xfrm>
            <a:prstGeom prst="snip1Rect">
              <a:avLst>
                <a:gd name="adj" fmla="val 196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sp>
        <p:nvSpPr>
          <p:cNvPr id="18" name="Freeform: Shape 23">
            <a:extLst>
              <a:ext uri="{FF2B5EF4-FFF2-40B4-BE49-F238E27FC236}">
                <a16:creationId xmlns:a16="http://schemas.microsoft.com/office/drawing/2014/main" id="{A587DEFD-D470-4142-8E0D-A71DDB147C92}"/>
              </a:ext>
            </a:extLst>
          </p:cNvPr>
          <p:cNvSpPr/>
          <p:nvPr userDrawn="1"/>
        </p:nvSpPr>
        <p:spPr>
          <a:xfrm flipH="1">
            <a:off x="10782300" y="5448297"/>
            <a:ext cx="1409700" cy="1409703"/>
          </a:xfrm>
          <a:custGeom>
            <a:avLst/>
            <a:gdLst>
              <a:gd name="connsiteX0" fmla="*/ 754341 w 754341"/>
              <a:gd name="connsiteY0" fmla="*/ 754341 h 754341"/>
              <a:gd name="connsiteX1" fmla="*/ 0 w 754341"/>
              <a:gd name="connsiteY1" fmla="*/ 754341 h 754341"/>
              <a:gd name="connsiteX2" fmla="*/ 0 w 754341"/>
              <a:gd name="connsiteY2" fmla="*/ 0 h 754341"/>
            </a:gdLst>
            <a:ahLst/>
            <a:cxnLst>
              <a:cxn ang="0">
                <a:pos x="connsiteX0" y="connsiteY0"/>
              </a:cxn>
              <a:cxn ang="0">
                <a:pos x="connsiteX1" y="connsiteY1"/>
              </a:cxn>
              <a:cxn ang="0">
                <a:pos x="connsiteX2" y="connsiteY2"/>
              </a:cxn>
            </a:cxnLst>
            <a:rect l="l" t="t" r="r" b="b"/>
            <a:pathLst>
              <a:path w="754341" h="754341">
                <a:moveTo>
                  <a:pt x="754341" y="754341"/>
                </a:moveTo>
                <a:lnTo>
                  <a:pt x="0" y="754341"/>
                </a:lnTo>
                <a:lnTo>
                  <a:pt x="0" y="0"/>
                </a:lnTo>
                <a:close/>
              </a:path>
            </a:pathLst>
          </a:custGeom>
          <a:pattFill prst="dkHorz">
            <a:fgClr>
              <a:schemeClr val="accent2">
                <a:lumMod val="50000"/>
              </a:schemeClr>
            </a:fgClr>
            <a:bgClr>
              <a:schemeClr val="accent2"/>
            </a:bgClr>
          </a:patt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9" name="Slide Number Placeholder 4">
            <a:extLst>
              <a:ext uri="{FF2B5EF4-FFF2-40B4-BE49-F238E27FC236}">
                <a16:creationId xmlns:a16="http://schemas.microsoft.com/office/drawing/2014/main" id="{7D9BF857-7910-734D-A217-5E3344220AA2}"/>
              </a:ext>
            </a:extLst>
          </p:cNvPr>
          <p:cNvSpPr txBox="1">
            <a:spLocks/>
          </p:cNvSpPr>
          <p:nvPr userDrawn="1"/>
        </p:nvSpPr>
        <p:spPr>
          <a:xfrm>
            <a:off x="11252200" y="6315075"/>
            <a:ext cx="406400" cy="365125"/>
          </a:xfrm>
          <a:prstGeom prst="rect">
            <a:avLst/>
          </a:prstGeom>
        </p:spPr>
        <p:txBody>
          <a:bodyPr/>
          <a:lstStyle>
            <a:defPPr>
              <a:defRPr lang="en-US"/>
            </a:defPPr>
            <a:lvl1pPr marL="0" algn="l" defTabSz="914400" rtl="0" eaLnBrk="1" latinLnBrk="0" hangingPunct="1">
              <a:defRPr sz="1000" kern="1200">
                <a:solidFill>
                  <a:schemeClr val="bg1"/>
                </a:solidFill>
                <a:latin typeface="Trade Gothic LT Pro" panose="020B05030403030200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263D6C4-4840-40CC-AC84-17E24B3B7BDE}" type="slidenum">
              <a:rPr lang="en-US" noProof="0" smtClean="0"/>
              <a:pPr/>
              <a:t>‹#›</a:t>
            </a:fld>
            <a:endParaRPr lang="en-US" noProof="0" dirty="0"/>
          </a:p>
        </p:txBody>
      </p:sp>
    </p:spTree>
    <p:extLst>
      <p:ext uri="{BB962C8B-B14F-4D97-AF65-F5344CB8AC3E}">
        <p14:creationId xmlns:p14="http://schemas.microsoft.com/office/powerpoint/2010/main" val="666093331"/>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6" r:id="rId4"/>
    <p:sldLayoutId id="2147483654" r:id="rId5"/>
    <p:sldLayoutId id="2147483661" r:id="rId6"/>
    <p:sldLayoutId id="2147483677" r:id="rId7"/>
    <p:sldLayoutId id="2147483674" r:id="rId8"/>
    <p:sldLayoutId id="2147483665" r:id="rId9"/>
    <p:sldLayoutId id="2147483673" r:id="rId10"/>
    <p:sldLayoutId id="2147483662" r:id="rId11"/>
    <p:sldLayoutId id="2147483663" r:id="rId12"/>
    <p:sldLayoutId id="2147483664" r:id="rId13"/>
    <p:sldLayoutId id="2147483675" r:id="rId14"/>
    <p:sldLayoutId id="2147483676" r:id="rId15"/>
    <p:sldLayoutId id="2147483672" r:id="rId16"/>
    <p:sldLayoutId id="2147483667" r:id="rId17"/>
    <p:sldLayoutId id="2147483668"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36" userDrawn="1">
          <p15:clr>
            <a:srgbClr val="F26B43"/>
          </p15:clr>
        </p15:guide>
        <p15:guide id="4" orient="horz" pos="336" userDrawn="1">
          <p15:clr>
            <a:srgbClr val="F26B43"/>
          </p15:clr>
        </p15:guide>
        <p15:guide id="5" pos="7344" userDrawn="1">
          <p15:clr>
            <a:srgbClr val="F26B43"/>
          </p15:clr>
        </p15:guide>
        <p15:guide id="6" orient="horz" pos="398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s://www.brainfuse.com/highed2/home.asp?a_id=qH6t7qOFGFaC2cj&amp;ss=&amp;r="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s://edu.gcfglobal.org/en/topics/math/" TargetMode="External"/><Relationship Id="rId2" Type="http://schemas.openxmlformats.org/officeDocument/2006/relationships/hyperlink" Target="https://www.brainfuse.com/highed2/home.asp?a_id=qH6t7qOFGFaC2cj&amp;ss=&amp;r=" TargetMode="External"/><Relationship Id="rId1" Type="http://schemas.openxmlformats.org/officeDocument/2006/relationships/slideLayout" Target="../slideLayouts/slideLayout5.xml"/><Relationship Id="rId5" Type="http://schemas.openxmlformats.org/officeDocument/2006/relationships/hyperlink" Target="https://edu.gcfglobal.org/en/topics/writing/" TargetMode="External"/><Relationship Id="rId4" Type="http://schemas.openxmlformats.org/officeDocument/2006/relationships/hyperlink" Target="https://edu.gcfglobal.org/en/topics/reading/"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2381596" y="1873689"/>
            <a:ext cx="9180576" cy="1243584"/>
          </a:xfrm>
        </p:spPr>
        <p:txBody>
          <a:bodyPr/>
          <a:lstStyle/>
          <a:p>
            <a:r>
              <a:rPr lang="en-US" dirty="0" smtClean="0">
                <a:solidFill>
                  <a:schemeClr val="bg1"/>
                </a:solidFill>
              </a:rPr>
              <a:t>The QEP and Advising</a:t>
            </a:r>
            <a:endParaRPr lang="en-US"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6809" y="3397412"/>
            <a:ext cx="2868769" cy="2715768"/>
          </a:xfrm>
          <a:prstGeom prst="rect">
            <a:avLst/>
          </a:prstGeom>
        </p:spPr>
      </p:pic>
    </p:spTree>
    <p:extLst>
      <p:ext uri="{BB962C8B-B14F-4D97-AF65-F5344CB8AC3E}">
        <p14:creationId xmlns:p14="http://schemas.microsoft.com/office/powerpoint/2010/main" val="3946934594"/>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Step-By-Step Directions for Setting Up Templates (1 of 3)</a:t>
            </a:r>
            <a:endParaRPr lang="en-US" dirty="0"/>
          </a:p>
        </p:txBody>
      </p:sp>
      <p:sp>
        <p:nvSpPr>
          <p:cNvPr id="4" name="Slide Number Placeholder 3"/>
          <p:cNvSpPr>
            <a:spLocks noGrp="1"/>
          </p:cNvSpPr>
          <p:nvPr>
            <p:ph type="sldNum" sz="quarter" idx="12"/>
          </p:nvPr>
        </p:nvSpPr>
        <p:spPr/>
        <p:txBody>
          <a:bodyPr/>
          <a:lstStyle/>
          <a:p>
            <a:fld id="{C263D6C4-4840-40CC-AC84-17E24B3B7BDE}" type="slidenum">
              <a:rPr lang="en-US" noProof="0" smtClean="0"/>
              <a:pPr/>
              <a:t>10</a:t>
            </a:fld>
            <a:endParaRPr lang="en-US" noProof="0" dirty="0"/>
          </a:p>
        </p:txBody>
      </p:sp>
      <p:sp>
        <p:nvSpPr>
          <p:cNvPr id="7" name="Text Placeholder 6"/>
          <p:cNvSpPr>
            <a:spLocks noGrp="1"/>
          </p:cNvSpPr>
          <p:nvPr>
            <p:ph type="body" sz="quarter" idx="21"/>
          </p:nvPr>
        </p:nvSpPr>
        <p:spPr>
          <a:xfrm>
            <a:off x="531312" y="1486259"/>
            <a:ext cx="8304343" cy="4828815"/>
          </a:xfrm>
        </p:spPr>
        <p:txBody>
          <a:bodyPr/>
          <a:lstStyle/>
          <a:p>
            <a:pPr marL="342900" indent="-342900">
              <a:buAutoNum type="arabicPeriod"/>
            </a:pPr>
            <a:r>
              <a:rPr lang="en-US" dirty="0" smtClean="0"/>
              <a:t>Go to messages</a:t>
            </a:r>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endParaRPr lang="en-US" dirty="0" smtClean="0"/>
          </a:p>
          <a:p>
            <a:pPr marL="342900" indent="-342900">
              <a:buAutoNum type="arabicPeriod"/>
            </a:pPr>
            <a:endParaRPr lang="en-US" dirty="0"/>
          </a:p>
          <a:p>
            <a:pPr marL="342900" indent="-342900">
              <a:buAutoNum type="arabicPeriod"/>
            </a:pPr>
            <a:r>
              <a:rPr lang="en-US" dirty="0" smtClean="0"/>
              <a:t>Go to “Templates”                                                              and then click on “+New”</a:t>
            </a:r>
            <a:endParaRPr lang="en-US" dirty="0"/>
          </a:p>
        </p:txBody>
      </p:sp>
      <p:pic>
        <p:nvPicPr>
          <p:cNvPr id="11" name="Picture 10"/>
          <p:cNvPicPr>
            <a:picLocks noChangeAspect="1"/>
          </p:cNvPicPr>
          <p:nvPr/>
        </p:nvPicPr>
        <p:blipFill>
          <a:blip r:embed="rId2"/>
          <a:stretch>
            <a:fillRect/>
          </a:stretch>
        </p:blipFill>
        <p:spPr>
          <a:xfrm>
            <a:off x="168818" y="2038649"/>
            <a:ext cx="11874326" cy="1204280"/>
          </a:xfrm>
          <a:prstGeom prst="rect">
            <a:avLst/>
          </a:prstGeom>
        </p:spPr>
      </p:pic>
      <p:pic>
        <p:nvPicPr>
          <p:cNvPr id="12" name="Picture 11"/>
          <p:cNvPicPr>
            <a:picLocks noChangeAspect="1"/>
          </p:cNvPicPr>
          <p:nvPr/>
        </p:nvPicPr>
        <p:blipFill>
          <a:blip r:embed="rId3"/>
          <a:stretch>
            <a:fillRect/>
          </a:stretch>
        </p:blipFill>
        <p:spPr>
          <a:xfrm>
            <a:off x="2436073" y="1355123"/>
            <a:ext cx="600075" cy="552450"/>
          </a:xfrm>
          <a:prstGeom prst="rect">
            <a:avLst/>
          </a:prstGeom>
          <a:ln w="19050">
            <a:solidFill>
              <a:schemeClr val="bg1"/>
            </a:solidFill>
          </a:ln>
        </p:spPr>
      </p:pic>
      <p:pic>
        <p:nvPicPr>
          <p:cNvPr id="13" name="Picture 12"/>
          <p:cNvPicPr>
            <a:picLocks noChangeAspect="1"/>
          </p:cNvPicPr>
          <p:nvPr/>
        </p:nvPicPr>
        <p:blipFill>
          <a:blip r:embed="rId4"/>
          <a:stretch>
            <a:fillRect/>
          </a:stretch>
        </p:blipFill>
        <p:spPr>
          <a:xfrm>
            <a:off x="225110" y="3798581"/>
            <a:ext cx="4421926" cy="2352344"/>
          </a:xfrm>
          <a:prstGeom prst="rect">
            <a:avLst/>
          </a:prstGeom>
        </p:spPr>
      </p:pic>
      <p:pic>
        <p:nvPicPr>
          <p:cNvPr id="15" name="Picture 14"/>
          <p:cNvPicPr>
            <a:picLocks noChangeAspect="1"/>
          </p:cNvPicPr>
          <p:nvPr/>
        </p:nvPicPr>
        <p:blipFill>
          <a:blip r:embed="rId5"/>
          <a:stretch>
            <a:fillRect/>
          </a:stretch>
        </p:blipFill>
        <p:spPr>
          <a:xfrm>
            <a:off x="5314994" y="3795319"/>
            <a:ext cx="3712047" cy="2355606"/>
          </a:xfrm>
          <a:prstGeom prst="rect">
            <a:avLst/>
          </a:prstGeom>
        </p:spPr>
      </p:pic>
    </p:spTree>
    <p:extLst>
      <p:ext uri="{BB962C8B-B14F-4D97-AF65-F5344CB8AC3E}">
        <p14:creationId xmlns:p14="http://schemas.microsoft.com/office/powerpoint/2010/main" val="14073275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11</a:t>
            </a:fld>
            <a:endParaRPr lang="en-US" dirty="0"/>
          </a:p>
        </p:txBody>
      </p:sp>
      <p:sp>
        <p:nvSpPr>
          <p:cNvPr id="7" name="Title 3">
            <a:extLst>
              <a:ext uri="{FF2B5EF4-FFF2-40B4-BE49-F238E27FC236}">
                <a16:creationId xmlns:a16="http://schemas.microsoft.com/office/drawing/2014/main" id="{315E3981-F0D7-482C-A8E0-6A57700BECA7}"/>
              </a:ext>
            </a:extLst>
          </p:cNvPr>
          <p:cNvSpPr>
            <a:spLocks noGrp="1"/>
          </p:cNvSpPr>
          <p:nvPr>
            <p:ph type="title"/>
          </p:nvPr>
        </p:nvSpPr>
        <p:spPr>
          <a:xfrm>
            <a:off x="182880" y="206034"/>
            <a:ext cx="11351260" cy="701731"/>
          </a:xfrm>
        </p:spPr>
        <p:txBody>
          <a:bodyPr>
            <a:noAutofit/>
          </a:bodyPr>
          <a:lstStyle/>
          <a:p>
            <a:r>
              <a:rPr lang="en-US" dirty="0"/>
              <a:t>Step-By-Step Directions for Setting Up Templates </a:t>
            </a:r>
            <a:r>
              <a:rPr lang="en-US" dirty="0" smtClean="0"/>
              <a:t>(2 </a:t>
            </a:r>
            <a:r>
              <a:rPr lang="en-US" dirty="0"/>
              <a:t>of </a:t>
            </a:r>
            <a:r>
              <a:rPr lang="en-US" dirty="0" smtClean="0"/>
              <a:t>3)</a:t>
            </a:r>
            <a:endParaRPr lang="en-US" dirty="0"/>
          </a:p>
        </p:txBody>
      </p:sp>
      <p:sp>
        <p:nvSpPr>
          <p:cNvPr id="3" name="Rectangle 2"/>
          <p:cNvSpPr/>
          <p:nvPr/>
        </p:nvSpPr>
        <p:spPr>
          <a:xfrm>
            <a:off x="290945" y="716625"/>
            <a:ext cx="10961255" cy="2133918"/>
          </a:xfrm>
          <a:prstGeom prst="rect">
            <a:avLst/>
          </a:prstGeom>
        </p:spPr>
        <p:txBody>
          <a:bodyPr wrap="square">
            <a:spAutoFit/>
          </a:bodyPr>
          <a:lstStyle/>
          <a:p>
            <a:pPr marL="342900" indent="-342900">
              <a:spcBef>
                <a:spcPts val="200"/>
              </a:spcBef>
              <a:buFont typeface="+mj-lt"/>
              <a:buAutoNum type="arabicPeriod" startAt="4"/>
            </a:pPr>
            <a:r>
              <a:rPr lang="en-US" dirty="0" smtClean="0">
                <a:solidFill>
                  <a:schemeClr val="bg1"/>
                </a:solidFill>
                <a:latin typeface="Calibri" panose="020F0502020204030204" pitchFamily="34" charset="0"/>
                <a:ea typeface="Calibri" panose="020F0502020204030204" pitchFamily="34" charset="0"/>
              </a:rPr>
              <a:t>Name </a:t>
            </a:r>
            <a:r>
              <a:rPr lang="en-US" dirty="0" smtClean="0">
                <a:solidFill>
                  <a:schemeClr val="bg1"/>
                </a:solidFill>
                <a:latin typeface="Calibri" panose="020F0502020204030204" pitchFamily="34" charset="0"/>
                <a:ea typeface="Calibri" panose="020F0502020204030204" pitchFamily="34" charset="0"/>
              </a:rPr>
              <a:t>your message template and add a subject line</a:t>
            </a:r>
            <a:r>
              <a:rPr lang="en-US" dirty="0" smtClean="0">
                <a:solidFill>
                  <a:schemeClr val="bg1"/>
                </a:solidFill>
                <a:latin typeface="Calibri" panose="020F0502020204030204" pitchFamily="34" charset="0"/>
                <a:ea typeface="Calibri" panose="020F0502020204030204" pitchFamily="34" charset="0"/>
              </a:rPr>
              <a:t>.</a:t>
            </a:r>
            <a:endParaRPr lang="en-US" dirty="0">
              <a:solidFill>
                <a:schemeClr val="bg1"/>
              </a:solidFill>
              <a:latin typeface="Calibri" panose="020F0502020204030204" pitchFamily="34" charset="0"/>
              <a:ea typeface="Calibri" panose="020F0502020204030204" pitchFamily="34" charset="0"/>
            </a:endParaRPr>
          </a:p>
          <a:p>
            <a:pPr marL="342900" indent="-342900">
              <a:spcBef>
                <a:spcPts val="200"/>
              </a:spcBef>
              <a:buFont typeface="+mj-lt"/>
              <a:buAutoNum type="arabicPeriod" startAt="4"/>
            </a:pPr>
            <a:r>
              <a:rPr lang="en-US" dirty="0" smtClean="0">
                <a:solidFill>
                  <a:schemeClr val="bg1"/>
                </a:solidFill>
                <a:latin typeface="Calibri" panose="020F0502020204030204" pitchFamily="34" charset="0"/>
                <a:ea typeface="Calibri" panose="020F0502020204030204" pitchFamily="34" charset="0"/>
              </a:rPr>
              <a:t>Write the body of your message</a:t>
            </a:r>
          </a:p>
          <a:p>
            <a:pPr marL="800100" lvl="1" indent="-342900">
              <a:spcBef>
                <a:spcPts val="200"/>
              </a:spcBef>
              <a:buFont typeface="+mj-lt"/>
              <a:buAutoNum type="alphaLcPeriod"/>
            </a:pPr>
            <a:r>
              <a:rPr lang="en-US" dirty="0" smtClean="0">
                <a:solidFill>
                  <a:schemeClr val="bg1"/>
                </a:solidFill>
                <a:latin typeface="Calibri" panose="020F0502020204030204" pitchFamily="34" charset="0"/>
                <a:ea typeface="Calibri" panose="020F0502020204030204" pitchFamily="34" charset="0"/>
              </a:rPr>
              <a:t>If you copy and paste, hyperlinks will not be brought in. You will need to add a new hyperlink by using the button</a:t>
            </a:r>
            <a:r>
              <a:rPr lang="en-US" dirty="0" smtClean="0">
                <a:solidFill>
                  <a:schemeClr val="bg1"/>
                </a:solidFill>
                <a:latin typeface="Calibri" panose="020F0502020204030204" pitchFamily="34" charset="0"/>
                <a:ea typeface="Calibri" panose="020F0502020204030204" pitchFamily="34" charset="0"/>
              </a:rPr>
              <a:t>.      (On the Six-Week Check-In email template there is a hyperlink for R-CCC’s Brainfuse)</a:t>
            </a:r>
            <a:endParaRPr lang="en-US" dirty="0" smtClean="0">
              <a:solidFill>
                <a:schemeClr val="bg1"/>
              </a:solidFill>
              <a:latin typeface="Calibri" panose="020F0502020204030204" pitchFamily="34" charset="0"/>
              <a:ea typeface="Calibri" panose="020F0502020204030204" pitchFamily="34" charset="0"/>
            </a:endParaRPr>
          </a:p>
          <a:p>
            <a:pPr marL="800100" lvl="1" indent="-342900">
              <a:spcBef>
                <a:spcPts val="200"/>
              </a:spcBef>
              <a:buFont typeface="+mj-lt"/>
              <a:buAutoNum type="alphaLcPeriod"/>
            </a:pPr>
            <a:r>
              <a:rPr lang="en-US" dirty="0" smtClean="0">
                <a:solidFill>
                  <a:schemeClr val="bg1"/>
                </a:solidFill>
                <a:latin typeface="Calibri" panose="020F0502020204030204" pitchFamily="34" charset="0"/>
                <a:ea typeface="Calibri" panose="020F0502020204030204" pitchFamily="34" charset="0"/>
              </a:rPr>
              <a:t>Insert custom fields: select “field” then the information you would like the system to generate when you send a message (i.e. “student &gt; first name”)</a:t>
            </a:r>
          </a:p>
          <a:p>
            <a:pPr marL="800100" lvl="1" indent="-342900">
              <a:spcBef>
                <a:spcPts val="200"/>
              </a:spcBef>
              <a:buFont typeface="+mj-lt"/>
              <a:buAutoNum type="alphaLcPeriod"/>
            </a:pPr>
            <a:r>
              <a:rPr lang="en-US" dirty="0" smtClean="0">
                <a:solidFill>
                  <a:schemeClr val="bg1"/>
                </a:solidFill>
                <a:latin typeface="Calibri" panose="020F0502020204030204" pitchFamily="34" charset="0"/>
                <a:ea typeface="Calibri" panose="020F0502020204030204" pitchFamily="34" charset="0"/>
              </a:rPr>
              <a:t>Add any attachments and press “save</a:t>
            </a:r>
            <a:r>
              <a:rPr lang="en-US" dirty="0" smtClean="0">
                <a:solidFill>
                  <a:schemeClr val="bg1"/>
                </a:solidFill>
                <a:latin typeface="Calibri" panose="020F0502020204030204" pitchFamily="34" charset="0"/>
                <a:ea typeface="Calibri" panose="020F0502020204030204" pitchFamily="34" charset="0"/>
              </a:rPr>
              <a:t>.”</a:t>
            </a:r>
          </a:p>
        </p:txBody>
      </p:sp>
      <p:pic>
        <p:nvPicPr>
          <p:cNvPr id="10" name="Picture 9"/>
          <p:cNvPicPr/>
          <p:nvPr/>
        </p:nvPicPr>
        <p:blipFill>
          <a:blip r:embed="rId3">
            <a:extLst>
              <a:ext uri="{28A0092B-C50C-407E-A947-70E740481C1C}">
                <a14:useLocalDpi xmlns:a14="http://schemas.microsoft.com/office/drawing/2010/main" val="0"/>
              </a:ext>
            </a:extLst>
          </a:blip>
          <a:stretch>
            <a:fillRect/>
          </a:stretch>
        </p:blipFill>
        <p:spPr>
          <a:xfrm>
            <a:off x="1881689" y="1637413"/>
            <a:ext cx="244823" cy="318977"/>
          </a:xfrm>
          <a:prstGeom prst="rect">
            <a:avLst/>
          </a:prstGeom>
        </p:spPr>
      </p:pic>
      <p:pic>
        <p:nvPicPr>
          <p:cNvPr id="8" name="Picture 7"/>
          <p:cNvPicPr>
            <a:picLocks noChangeAspect="1"/>
          </p:cNvPicPr>
          <p:nvPr/>
        </p:nvPicPr>
        <p:blipFill>
          <a:blip r:embed="rId4"/>
          <a:stretch>
            <a:fillRect/>
          </a:stretch>
        </p:blipFill>
        <p:spPr>
          <a:xfrm>
            <a:off x="1613933" y="2850543"/>
            <a:ext cx="7476903" cy="3879083"/>
          </a:xfrm>
          <a:prstGeom prst="rect">
            <a:avLst/>
          </a:prstGeom>
        </p:spPr>
      </p:pic>
    </p:spTree>
    <p:extLst>
      <p:ext uri="{BB962C8B-B14F-4D97-AF65-F5344CB8AC3E}">
        <p14:creationId xmlns:p14="http://schemas.microsoft.com/office/powerpoint/2010/main" val="3014641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12</a:t>
            </a:fld>
            <a:endParaRPr lang="en-US" dirty="0"/>
          </a:p>
        </p:txBody>
      </p:sp>
      <p:sp>
        <p:nvSpPr>
          <p:cNvPr id="7" name="Title 3">
            <a:extLst>
              <a:ext uri="{FF2B5EF4-FFF2-40B4-BE49-F238E27FC236}">
                <a16:creationId xmlns:a16="http://schemas.microsoft.com/office/drawing/2014/main" id="{315E3981-F0D7-482C-A8E0-6A57700BECA7}"/>
              </a:ext>
            </a:extLst>
          </p:cNvPr>
          <p:cNvSpPr>
            <a:spLocks noGrp="1"/>
          </p:cNvSpPr>
          <p:nvPr>
            <p:ph type="title"/>
          </p:nvPr>
        </p:nvSpPr>
        <p:spPr>
          <a:xfrm>
            <a:off x="182880" y="206034"/>
            <a:ext cx="11351260" cy="701731"/>
          </a:xfrm>
        </p:spPr>
        <p:txBody>
          <a:bodyPr>
            <a:noAutofit/>
          </a:bodyPr>
          <a:lstStyle/>
          <a:p>
            <a:r>
              <a:rPr lang="en-US" dirty="0"/>
              <a:t>Step-By-Step Directions for Setting Up Templates </a:t>
            </a:r>
            <a:r>
              <a:rPr lang="en-US" dirty="0" smtClean="0"/>
              <a:t>(3 </a:t>
            </a:r>
            <a:r>
              <a:rPr lang="en-US" dirty="0"/>
              <a:t>of </a:t>
            </a:r>
            <a:r>
              <a:rPr lang="en-US" dirty="0" smtClean="0"/>
              <a:t>3)</a:t>
            </a:r>
            <a:endParaRPr lang="en-US" dirty="0"/>
          </a:p>
        </p:txBody>
      </p:sp>
      <p:pic>
        <p:nvPicPr>
          <p:cNvPr id="4" name="Picture 3"/>
          <p:cNvPicPr>
            <a:picLocks noChangeAspect="1"/>
          </p:cNvPicPr>
          <p:nvPr/>
        </p:nvPicPr>
        <p:blipFill>
          <a:blip r:embed="rId3"/>
          <a:stretch>
            <a:fillRect/>
          </a:stretch>
        </p:blipFill>
        <p:spPr>
          <a:xfrm>
            <a:off x="6151047" y="899363"/>
            <a:ext cx="4912643" cy="5598274"/>
          </a:xfrm>
          <a:prstGeom prst="rect">
            <a:avLst/>
          </a:prstGeom>
        </p:spPr>
      </p:pic>
      <p:sp>
        <p:nvSpPr>
          <p:cNvPr id="5" name="Rectangle 4"/>
          <p:cNvSpPr/>
          <p:nvPr/>
        </p:nvSpPr>
        <p:spPr>
          <a:xfrm>
            <a:off x="613145" y="1478776"/>
            <a:ext cx="4447953" cy="2359620"/>
          </a:xfrm>
          <a:prstGeom prst="rect">
            <a:avLst/>
          </a:prstGeom>
        </p:spPr>
        <p:txBody>
          <a:bodyPr wrap="square">
            <a:spAutoFit/>
          </a:bodyPr>
          <a:lstStyle/>
          <a:p>
            <a:pPr marL="342900" lvl="1" indent="-342900">
              <a:spcBef>
                <a:spcPts val="200"/>
              </a:spcBef>
              <a:buFont typeface="+mj-lt"/>
              <a:buAutoNum type="arabicPeriod" startAt="5"/>
            </a:pPr>
            <a:r>
              <a:rPr lang="en-US" dirty="0">
                <a:solidFill>
                  <a:schemeClr val="bg1"/>
                </a:solidFill>
                <a:latin typeface="Calibri" panose="020F0502020204030204" pitchFamily="34" charset="0"/>
                <a:ea typeface="Calibri" panose="020F0502020204030204" pitchFamily="34" charset="0"/>
              </a:rPr>
              <a:t>Save communication as a note in Watermark: “Advising First, Six-, Eight-Week Check-in or Academic Planning (may include Registration</a:t>
            </a:r>
            <a:r>
              <a:rPr lang="en-US" dirty="0" smtClean="0">
                <a:solidFill>
                  <a:schemeClr val="bg1"/>
                </a:solidFill>
                <a:latin typeface="Calibri" panose="020F0502020204030204" pitchFamily="34" charset="0"/>
                <a:ea typeface="Calibri" panose="020F0502020204030204" pitchFamily="34" charset="0"/>
              </a:rPr>
              <a:t>)”</a:t>
            </a:r>
          </a:p>
          <a:p>
            <a:pPr marL="800100" lvl="2" indent="-342900">
              <a:spcBef>
                <a:spcPts val="200"/>
              </a:spcBef>
              <a:buFont typeface="+mj-lt"/>
              <a:buAutoNum type="alphaLcParenR"/>
            </a:pPr>
            <a:r>
              <a:rPr lang="en-US" dirty="0" smtClean="0">
                <a:solidFill>
                  <a:schemeClr val="bg1"/>
                </a:solidFill>
                <a:latin typeface="Calibri" panose="020F0502020204030204" pitchFamily="34" charset="0"/>
                <a:ea typeface="Calibri" panose="020F0502020204030204" pitchFamily="34" charset="0"/>
              </a:rPr>
              <a:t>Check box to “Create Note from Message” </a:t>
            </a:r>
          </a:p>
          <a:p>
            <a:pPr marL="800100" lvl="2" indent="-342900">
              <a:spcBef>
                <a:spcPts val="200"/>
              </a:spcBef>
              <a:buFont typeface="+mj-lt"/>
              <a:buAutoNum type="alphaLcParenR"/>
            </a:pPr>
            <a:r>
              <a:rPr lang="en-US" dirty="0" smtClean="0">
                <a:solidFill>
                  <a:schemeClr val="bg1"/>
                </a:solidFill>
                <a:latin typeface="Calibri" panose="020F0502020204030204" pitchFamily="34" charset="0"/>
                <a:ea typeface="Calibri" panose="020F0502020204030204" pitchFamily="34" charset="0"/>
              </a:rPr>
              <a:t>Select Note Type from drop-down box.</a:t>
            </a:r>
            <a:endParaRPr lang="en-US" dirty="0">
              <a:solidFill>
                <a:schemeClr val="bg1"/>
              </a:solidFill>
              <a:latin typeface="Calibri" panose="020F0502020204030204" pitchFamily="34" charset="0"/>
              <a:ea typeface="Calibri" panose="020F0502020204030204" pitchFamily="34" charset="0"/>
            </a:endParaRPr>
          </a:p>
        </p:txBody>
      </p:sp>
      <p:sp>
        <p:nvSpPr>
          <p:cNvPr id="6" name="Oval 5"/>
          <p:cNvSpPr/>
          <p:nvPr/>
        </p:nvSpPr>
        <p:spPr>
          <a:xfrm>
            <a:off x="6049927" y="5146158"/>
            <a:ext cx="393403" cy="3934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10664456" y="5539563"/>
            <a:ext cx="500354"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9221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13</a:t>
            </a:fld>
            <a:endParaRPr lang="en-US" dirty="0"/>
          </a:p>
        </p:txBody>
      </p:sp>
      <p:sp>
        <p:nvSpPr>
          <p:cNvPr id="7" name="Title 3">
            <a:extLst>
              <a:ext uri="{FF2B5EF4-FFF2-40B4-BE49-F238E27FC236}">
                <a16:creationId xmlns:a16="http://schemas.microsoft.com/office/drawing/2014/main" id="{315E3981-F0D7-482C-A8E0-6A57700BECA7}"/>
              </a:ext>
            </a:extLst>
          </p:cNvPr>
          <p:cNvSpPr>
            <a:spLocks noGrp="1"/>
          </p:cNvSpPr>
          <p:nvPr>
            <p:ph type="title"/>
          </p:nvPr>
        </p:nvSpPr>
        <p:spPr>
          <a:xfrm>
            <a:off x="182880" y="520266"/>
            <a:ext cx="11351260" cy="701731"/>
          </a:xfrm>
        </p:spPr>
        <p:txBody>
          <a:bodyPr>
            <a:noAutofit/>
          </a:bodyPr>
          <a:lstStyle/>
          <a:p>
            <a:r>
              <a:rPr lang="en-US" sz="4800" dirty="0" smtClean="0"/>
              <a:t>Keep a Tally</a:t>
            </a:r>
            <a:endParaRPr lang="en-US" sz="4800" dirty="0"/>
          </a:p>
        </p:txBody>
      </p:sp>
      <p:sp>
        <p:nvSpPr>
          <p:cNvPr id="3" name="Rectangle 2"/>
          <p:cNvSpPr/>
          <p:nvPr/>
        </p:nvSpPr>
        <p:spPr>
          <a:xfrm>
            <a:off x="494145" y="2357118"/>
            <a:ext cx="10961255" cy="3349635"/>
          </a:xfrm>
          <a:prstGeom prst="rect">
            <a:avLst/>
          </a:prstGeom>
        </p:spPr>
        <p:txBody>
          <a:bodyPr wrap="square">
            <a:spAutoFit/>
          </a:bodyPr>
          <a:lstStyle/>
          <a:p>
            <a:pPr lvl="0">
              <a:lnSpc>
                <a:spcPct val="150000"/>
              </a:lnSpc>
            </a:pPr>
            <a:r>
              <a:rPr lang="en-US" dirty="0">
                <a:solidFill>
                  <a:schemeClr val="bg1"/>
                </a:solidFill>
              </a:rPr>
              <a:t>You should be recording all your interactions with your advisees in the Watermark system as it is a general repository for others to be able to access as needed to help your advisees. Also, this information should be tallied in the count sheet for your </a:t>
            </a:r>
            <a:r>
              <a:rPr lang="en-US" sz="2000" dirty="0">
                <a:solidFill>
                  <a:schemeClr val="bg1"/>
                </a:solidFill>
              </a:rPr>
              <a:t>Faculty Evaluation Plan (FEP).</a:t>
            </a:r>
            <a:endParaRPr lang="en-US" sz="2800" dirty="0">
              <a:solidFill>
                <a:schemeClr val="bg1"/>
              </a:solidFill>
            </a:endParaRPr>
          </a:p>
          <a:p>
            <a:pPr lvl="1">
              <a:lnSpc>
                <a:spcPct val="150000"/>
              </a:lnSpc>
            </a:pPr>
            <a:endParaRPr lang="en-US" dirty="0" smtClean="0">
              <a:solidFill>
                <a:schemeClr val="bg1"/>
              </a:solidFill>
            </a:endParaRPr>
          </a:p>
          <a:p>
            <a:pPr marL="742950" lvl="1" indent="-285750">
              <a:lnSpc>
                <a:spcPct val="150000"/>
              </a:lnSpc>
              <a:buFont typeface="Arial" panose="020B0604020202020204" pitchFamily="34" charset="0"/>
              <a:buChar char="•"/>
            </a:pPr>
            <a:r>
              <a:rPr lang="en-US" dirty="0" smtClean="0">
                <a:solidFill>
                  <a:schemeClr val="bg1"/>
                </a:solidFill>
              </a:rPr>
              <a:t>Enter </a:t>
            </a:r>
            <a:r>
              <a:rPr lang="en-US" dirty="0">
                <a:solidFill>
                  <a:schemeClr val="bg1"/>
                </a:solidFill>
              </a:rPr>
              <a:t>a "note" in Watermark to be reported on at the end of the semester.</a:t>
            </a:r>
            <a:endParaRPr lang="en-US" sz="2800" dirty="0">
              <a:solidFill>
                <a:schemeClr val="bg1"/>
              </a:solidFill>
            </a:endParaRPr>
          </a:p>
          <a:p>
            <a:pPr marL="742950" lvl="1" indent="-285750">
              <a:lnSpc>
                <a:spcPct val="150000"/>
              </a:lnSpc>
              <a:buFont typeface="Arial" panose="020B0604020202020204" pitchFamily="34" charset="0"/>
              <a:buChar char="•"/>
            </a:pPr>
            <a:r>
              <a:rPr lang="en-US" dirty="0">
                <a:solidFill>
                  <a:schemeClr val="bg1"/>
                </a:solidFill>
              </a:rPr>
              <a:t>Enter a "note" in Watermark when the student responds to the email.</a:t>
            </a:r>
            <a:endParaRPr lang="en-US" sz="2800" dirty="0">
              <a:solidFill>
                <a:schemeClr val="bg1"/>
              </a:solidFill>
            </a:endParaRPr>
          </a:p>
          <a:p>
            <a:pPr marL="742950" lvl="1" indent="-285750">
              <a:lnSpc>
                <a:spcPct val="150000"/>
              </a:lnSpc>
              <a:buFont typeface="Arial" panose="020B0604020202020204" pitchFamily="34" charset="0"/>
              <a:buChar char="•"/>
            </a:pPr>
            <a:r>
              <a:rPr lang="en-US" dirty="0">
                <a:solidFill>
                  <a:schemeClr val="bg1"/>
                </a:solidFill>
              </a:rPr>
              <a:t>Use the count sheet </a:t>
            </a:r>
            <a:r>
              <a:rPr lang="en-US" dirty="0" smtClean="0">
                <a:solidFill>
                  <a:schemeClr val="bg1"/>
                </a:solidFill>
              </a:rPr>
              <a:t>to </a:t>
            </a:r>
            <a:r>
              <a:rPr lang="en-US" dirty="0">
                <a:solidFill>
                  <a:schemeClr val="bg1"/>
                </a:solidFill>
              </a:rPr>
              <a:t>keep track of your emails and student responses easily.</a:t>
            </a:r>
            <a:endParaRPr lang="en-US" sz="2800" dirty="0">
              <a:solidFill>
                <a:schemeClr val="bg1"/>
              </a:solidFill>
            </a:endParaRPr>
          </a:p>
          <a:p>
            <a:pPr>
              <a:spcBef>
                <a:spcPts val="200"/>
              </a:spcBef>
            </a:pPr>
            <a:endParaRPr lang="en-US" dirty="0">
              <a:solidFill>
                <a:schemeClr val="bg1"/>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658207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14</a:t>
            </a:fld>
            <a:endParaRPr lang="en-US" dirty="0"/>
          </a:p>
        </p:txBody>
      </p:sp>
      <p:sp>
        <p:nvSpPr>
          <p:cNvPr id="7" name="Title 3">
            <a:extLst>
              <a:ext uri="{FF2B5EF4-FFF2-40B4-BE49-F238E27FC236}">
                <a16:creationId xmlns:a16="http://schemas.microsoft.com/office/drawing/2014/main" id="{315E3981-F0D7-482C-A8E0-6A57700BECA7}"/>
              </a:ext>
            </a:extLst>
          </p:cNvPr>
          <p:cNvSpPr>
            <a:spLocks noGrp="1"/>
          </p:cNvSpPr>
          <p:nvPr>
            <p:ph type="title"/>
          </p:nvPr>
        </p:nvSpPr>
        <p:spPr>
          <a:xfrm>
            <a:off x="182880" y="520266"/>
            <a:ext cx="11351260" cy="701731"/>
          </a:xfrm>
        </p:spPr>
        <p:txBody>
          <a:bodyPr>
            <a:noAutofit/>
          </a:bodyPr>
          <a:lstStyle/>
          <a:p>
            <a:r>
              <a:rPr lang="en-US" sz="4800" dirty="0" smtClean="0"/>
              <a:t>Keep a Tally</a:t>
            </a:r>
            <a:endParaRPr lang="en-US" sz="4800" dirty="0"/>
          </a:p>
        </p:txBody>
      </p:sp>
      <p:graphicFrame>
        <p:nvGraphicFramePr>
          <p:cNvPr id="5" name="Table 4"/>
          <p:cNvGraphicFramePr>
            <a:graphicFrameLocks noGrp="1"/>
          </p:cNvGraphicFramePr>
          <p:nvPr>
            <p:extLst>
              <p:ext uri="{D42A27DB-BD31-4B8C-83A1-F6EECF244321}">
                <p14:modId xmlns:p14="http://schemas.microsoft.com/office/powerpoint/2010/main" val="3226916744"/>
              </p:ext>
            </p:extLst>
          </p:nvPr>
        </p:nvGraphicFramePr>
        <p:xfrm>
          <a:off x="324425" y="2126789"/>
          <a:ext cx="11334175" cy="3581400"/>
        </p:xfrm>
        <a:graphic>
          <a:graphicData uri="http://schemas.openxmlformats.org/drawingml/2006/table">
            <a:tbl>
              <a:tblPr firstRow="1" firstCol="1" lastRow="1" lastCol="1" bandRow="1" bandCol="1">
                <a:tableStyleId>{5C22544A-7EE6-4342-B048-85BDC9FD1C3A}</a:tableStyleId>
              </a:tblPr>
              <a:tblGrid>
                <a:gridCol w="2266835">
                  <a:extLst>
                    <a:ext uri="{9D8B030D-6E8A-4147-A177-3AD203B41FA5}">
                      <a16:colId xmlns:a16="http://schemas.microsoft.com/office/drawing/2014/main" val="3052771623"/>
                    </a:ext>
                  </a:extLst>
                </a:gridCol>
                <a:gridCol w="2266835">
                  <a:extLst>
                    <a:ext uri="{9D8B030D-6E8A-4147-A177-3AD203B41FA5}">
                      <a16:colId xmlns:a16="http://schemas.microsoft.com/office/drawing/2014/main" val="2885630528"/>
                    </a:ext>
                  </a:extLst>
                </a:gridCol>
                <a:gridCol w="2266835">
                  <a:extLst>
                    <a:ext uri="{9D8B030D-6E8A-4147-A177-3AD203B41FA5}">
                      <a16:colId xmlns:a16="http://schemas.microsoft.com/office/drawing/2014/main" val="2734185611"/>
                    </a:ext>
                  </a:extLst>
                </a:gridCol>
                <a:gridCol w="2266835">
                  <a:extLst>
                    <a:ext uri="{9D8B030D-6E8A-4147-A177-3AD203B41FA5}">
                      <a16:colId xmlns:a16="http://schemas.microsoft.com/office/drawing/2014/main" val="3426866273"/>
                    </a:ext>
                  </a:extLst>
                </a:gridCol>
                <a:gridCol w="2266835">
                  <a:extLst>
                    <a:ext uri="{9D8B030D-6E8A-4147-A177-3AD203B41FA5}">
                      <a16:colId xmlns:a16="http://schemas.microsoft.com/office/drawing/2014/main" val="2354992188"/>
                    </a:ext>
                  </a:extLst>
                </a:gridCol>
              </a:tblGrid>
              <a:tr h="552450">
                <a:tc>
                  <a:txBody>
                    <a:bodyPr/>
                    <a:lstStyle/>
                    <a:p>
                      <a:pPr marL="0" marR="0">
                        <a:lnSpc>
                          <a:spcPct val="107000"/>
                        </a:lnSpc>
                        <a:spcBef>
                          <a:spcPts val="100"/>
                        </a:spcBef>
                        <a:spcAft>
                          <a:spcPts val="0"/>
                        </a:spcAft>
                      </a:pPr>
                      <a:r>
                        <a:rPr lang="en-US" sz="1400" dirty="0">
                          <a:solidFill>
                            <a:schemeClr val="tx1"/>
                          </a:solidFill>
                          <a:effectLst/>
                        </a:rPr>
                        <a:t> </a:t>
                      </a:r>
                      <a:endParaRPr lang="en-US" sz="1100" dirty="0">
                        <a:solidFill>
                          <a:schemeClr val="tx1"/>
                        </a:solidFill>
                        <a:effectLst/>
                      </a:endParaRPr>
                    </a:p>
                    <a:p>
                      <a:pPr marL="19050" marR="0">
                        <a:lnSpc>
                          <a:spcPct val="107000"/>
                        </a:lnSpc>
                        <a:spcBef>
                          <a:spcPts val="0"/>
                        </a:spcBef>
                        <a:spcAft>
                          <a:spcPts val="0"/>
                        </a:spcAft>
                      </a:pPr>
                      <a:r>
                        <a:rPr lang="en-US" sz="1100" dirty="0">
                          <a:solidFill>
                            <a:schemeClr val="tx1"/>
                          </a:solidFill>
                          <a:effectLst/>
                        </a:rPr>
                        <a:t>Semester</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100"/>
                        </a:spcBef>
                        <a:spcAft>
                          <a:spcPts val="0"/>
                        </a:spcAft>
                      </a:pPr>
                      <a:r>
                        <a:rPr lang="en-US" sz="1400">
                          <a:solidFill>
                            <a:schemeClr val="tx1"/>
                          </a:solidFill>
                          <a:effectLst/>
                        </a:rPr>
                        <a:t> </a:t>
                      </a:r>
                      <a:endParaRPr lang="en-US" sz="1100">
                        <a:solidFill>
                          <a:schemeClr val="tx1"/>
                        </a:solidFill>
                        <a:effectLst/>
                      </a:endParaRPr>
                    </a:p>
                    <a:p>
                      <a:pPr marL="19685" marR="0">
                        <a:lnSpc>
                          <a:spcPct val="107000"/>
                        </a:lnSpc>
                        <a:spcBef>
                          <a:spcPts val="0"/>
                        </a:spcBef>
                        <a:spcAft>
                          <a:spcPts val="0"/>
                        </a:spcAft>
                      </a:pPr>
                      <a:r>
                        <a:rPr lang="en-US" sz="1100">
                          <a:solidFill>
                            <a:schemeClr val="tx1"/>
                          </a:solidFill>
                          <a:effectLst/>
                        </a:rPr>
                        <a:t>Timeframe</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100"/>
                        </a:spcBef>
                        <a:spcAft>
                          <a:spcPts val="0"/>
                        </a:spcAft>
                      </a:pPr>
                      <a:r>
                        <a:rPr lang="en-US" sz="1400">
                          <a:solidFill>
                            <a:schemeClr val="tx1"/>
                          </a:solidFill>
                          <a:effectLst/>
                        </a:rPr>
                        <a:t> </a:t>
                      </a:r>
                      <a:endParaRPr lang="en-US" sz="1100">
                        <a:solidFill>
                          <a:schemeClr val="tx1"/>
                        </a:solidFill>
                        <a:effectLst/>
                      </a:endParaRPr>
                    </a:p>
                    <a:p>
                      <a:pPr marL="65405" marR="0">
                        <a:lnSpc>
                          <a:spcPct val="107000"/>
                        </a:lnSpc>
                        <a:spcBef>
                          <a:spcPts val="0"/>
                        </a:spcBef>
                        <a:spcAft>
                          <a:spcPts val="0"/>
                        </a:spcAft>
                      </a:pPr>
                      <a:r>
                        <a:rPr lang="en-US" sz="1100">
                          <a:solidFill>
                            <a:schemeClr val="tx1"/>
                          </a:solidFill>
                          <a:effectLst/>
                        </a:rPr>
                        <a:t># of Advisees:</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25"/>
                        </a:spcBef>
                        <a:spcAft>
                          <a:spcPts val="0"/>
                        </a:spcAft>
                      </a:pPr>
                      <a:r>
                        <a:rPr lang="en-US" sz="800">
                          <a:solidFill>
                            <a:schemeClr val="tx1"/>
                          </a:solidFill>
                          <a:effectLst/>
                        </a:rPr>
                        <a:t> </a:t>
                      </a:r>
                      <a:endParaRPr lang="en-US" sz="1100">
                        <a:solidFill>
                          <a:schemeClr val="tx1"/>
                        </a:solidFill>
                        <a:effectLst/>
                      </a:endParaRPr>
                    </a:p>
                    <a:p>
                      <a:pPr marL="93345" marR="80010" algn="ctr">
                        <a:lnSpc>
                          <a:spcPct val="107000"/>
                        </a:lnSpc>
                        <a:spcBef>
                          <a:spcPts val="0"/>
                        </a:spcBef>
                        <a:spcAft>
                          <a:spcPts val="0"/>
                        </a:spcAft>
                      </a:pPr>
                      <a:r>
                        <a:rPr lang="en-US" sz="1100">
                          <a:solidFill>
                            <a:schemeClr val="tx1"/>
                          </a:solidFill>
                          <a:effectLst/>
                        </a:rPr>
                        <a:t># You Reached</a:t>
                      </a:r>
                    </a:p>
                    <a:p>
                      <a:pPr marL="306070" marR="293370" algn="ctr">
                        <a:lnSpc>
                          <a:spcPct val="107000"/>
                        </a:lnSpc>
                        <a:spcBef>
                          <a:spcPts val="0"/>
                        </a:spcBef>
                        <a:spcAft>
                          <a:spcPts val="0"/>
                        </a:spcAft>
                      </a:pPr>
                      <a:r>
                        <a:rPr lang="en-US" sz="1100">
                          <a:solidFill>
                            <a:schemeClr val="tx1"/>
                          </a:solidFill>
                          <a:effectLst/>
                        </a:rPr>
                        <a:t>Out To:</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100"/>
                        </a:spcBef>
                        <a:spcAft>
                          <a:spcPts val="0"/>
                        </a:spcAft>
                      </a:pPr>
                      <a:r>
                        <a:rPr lang="en-US" sz="1400">
                          <a:solidFill>
                            <a:schemeClr val="tx1"/>
                          </a:solidFill>
                          <a:effectLst/>
                        </a:rPr>
                        <a:t> </a:t>
                      </a:r>
                      <a:endParaRPr lang="en-US" sz="1100">
                        <a:solidFill>
                          <a:schemeClr val="tx1"/>
                        </a:solidFill>
                        <a:effectLst/>
                      </a:endParaRPr>
                    </a:p>
                    <a:p>
                      <a:pPr marL="21590" marR="0">
                        <a:lnSpc>
                          <a:spcPct val="107000"/>
                        </a:lnSpc>
                        <a:spcBef>
                          <a:spcPts val="0"/>
                        </a:spcBef>
                        <a:spcAft>
                          <a:spcPts val="0"/>
                        </a:spcAft>
                      </a:pPr>
                      <a:r>
                        <a:rPr lang="en-US" sz="1100">
                          <a:solidFill>
                            <a:schemeClr val="tx1"/>
                          </a:solidFill>
                          <a:effectLst/>
                        </a:rPr>
                        <a:t>Number of Responses:</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46375382"/>
                  </a:ext>
                </a:extLst>
              </a:tr>
              <a:tr h="504825">
                <a:tc>
                  <a:txBody>
                    <a:bodyPr/>
                    <a:lstStyle/>
                    <a:p>
                      <a:pPr marL="0" marR="0">
                        <a:lnSpc>
                          <a:spcPct val="107000"/>
                        </a:lnSpc>
                        <a:spcBef>
                          <a:spcPts val="75"/>
                        </a:spcBef>
                        <a:spcAft>
                          <a:spcPts val="0"/>
                        </a:spcAft>
                      </a:pPr>
                      <a:r>
                        <a:rPr lang="en-US" sz="1200">
                          <a:solidFill>
                            <a:schemeClr val="tx1"/>
                          </a:solidFill>
                          <a:effectLst/>
                        </a:rPr>
                        <a:t> </a:t>
                      </a:r>
                      <a:endParaRPr lang="en-US" sz="1100">
                        <a:solidFill>
                          <a:schemeClr val="tx1"/>
                        </a:solidFill>
                        <a:effectLst/>
                      </a:endParaRPr>
                    </a:p>
                    <a:p>
                      <a:pPr marL="19050" marR="0">
                        <a:lnSpc>
                          <a:spcPct val="107000"/>
                        </a:lnSpc>
                        <a:spcBef>
                          <a:spcPts val="0"/>
                        </a:spcBef>
                        <a:spcAft>
                          <a:spcPts val="0"/>
                        </a:spcAft>
                      </a:pPr>
                      <a:r>
                        <a:rPr lang="en-US" sz="1100">
                          <a:solidFill>
                            <a:schemeClr val="tx1"/>
                          </a:solidFill>
                          <a:effectLst/>
                        </a:rPr>
                        <a:t>Fall</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75"/>
                        </a:spcBef>
                        <a:spcAft>
                          <a:spcPts val="0"/>
                        </a:spcAft>
                      </a:pPr>
                      <a:r>
                        <a:rPr lang="en-US" sz="1200" dirty="0">
                          <a:solidFill>
                            <a:schemeClr val="tx1"/>
                          </a:solidFill>
                          <a:effectLst/>
                        </a:rPr>
                        <a:t> </a:t>
                      </a:r>
                      <a:endParaRPr lang="en-US" sz="1100" dirty="0">
                        <a:solidFill>
                          <a:schemeClr val="tx1"/>
                        </a:solidFill>
                        <a:effectLst/>
                      </a:endParaRPr>
                    </a:p>
                    <a:p>
                      <a:pPr marL="20320" marR="0">
                        <a:lnSpc>
                          <a:spcPct val="107000"/>
                        </a:lnSpc>
                        <a:spcBef>
                          <a:spcPts val="0"/>
                        </a:spcBef>
                        <a:spcAft>
                          <a:spcPts val="0"/>
                        </a:spcAft>
                      </a:pPr>
                      <a:r>
                        <a:rPr lang="en-US" sz="1100" dirty="0">
                          <a:solidFill>
                            <a:schemeClr val="tx1"/>
                          </a:solidFill>
                          <a:effectLst/>
                        </a:rPr>
                        <a:t>1 week</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14912639"/>
                  </a:ext>
                </a:extLst>
              </a:tr>
              <a:tr h="504825">
                <a:tc>
                  <a:txBody>
                    <a:bodyPr/>
                    <a:lstStyle/>
                    <a:p>
                      <a:pPr marL="0" marR="0">
                        <a:lnSpc>
                          <a:spcPct val="107000"/>
                        </a:lnSpc>
                        <a:spcBef>
                          <a:spcPts val="75"/>
                        </a:spcBef>
                        <a:spcAft>
                          <a:spcPts val="0"/>
                        </a:spcAft>
                      </a:pPr>
                      <a:r>
                        <a:rPr lang="en-US" sz="1200">
                          <a:solidFill>
                            <a:schemeClr val="tx1"/>
                          </a:solidFill>
                          <a:effectLst/>
                        </a:rPr>
                        <a:t> </a:t>
                      </a:r>
                      <a:endParaRPr lang="en-US" sz="1100">
                        <a:solidFill>
                          <a:schemeClr val="tx1"/>
                        </a:solidFill>
                        <a:effectLst/>
                      </a:endParaRPr>
                    </a:p>
                    <a:p>
                      <a:pPr marL="19050" marR="0">
                        <a:lnSpc>
                          <a:spcPct val="107000"/>
                        </a:lnSpc>
                        <a:spcBef>
                          <a:spcPts val="0"/>
                        </a:spcBef>
                        <a:spcAft>
                          <a:spcPts val="0"/>
                        </a:spcAft>
                      </a:pPr>
                      <a:r>
                        <a:rPr lang="en-US" sz="1100">
                          <a:solidFill>
                            <a:schemeClr val="tx1"/>
                          </a:solidFill>
                          <a:effectLst/>
                        </a:rPr>
                        <a:t>Fall</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75"/>
                        </a:spcBef>
                        <a:spcAft>
                          <a:spcPts val="0"/>
                        </a:spcAft>
                      </a:pPr>
                      <a:r>
                        <a:rPr lang="en-US" sz="1200">
                          <a:solidFill>
                            <a:schemeClr val="tx1"/>
                          </a:solidFill>
                          <a:effectLst/>
                        </a:rPr>
                        <a:t> </a:t>
                      </a:r>
                      <a:endParaRPr lang="en-US" sz="1100">
                        <a:solidFill>
                          <a:schemeClr val="tx1"/>
                        </a:solidFill>
                        <a:effectLst/>
                      </a:endParaRPr>
                    </a:p>
                    <a:p>
                      <a:pPr marL="20320" marR="0">
                        <a:lnSpc>
                          <a:spcPct val="107000"/>
                        </a:lnSpc>
                        <a:spcBef>
                          <a:spcPts val="0"/>
                        </a:spcBef>
                        <a:spcAft>
                          <a:spcPts val="0"/>
                        </a:spcAft>
                      </a:pPr>
                      <a:r>
                        <a:rPr lang="en-US" sz="1100">
                          <a:solidFill>
                            <a:schemeClr val="tx1"/>
                          </a:solidFill>
                          <a:effectLst/>
                        </a:rPr>
                        <a:t>6 weeks</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04919502"/>
                  </a:ext>
                </a:extLst>
              </a:tr>
              <a:tr h="504825">
                <a:tc>
                  <a:txBody>
                    <a:bodyPr/>
                    <a:lstStyle/>
                    <a:p>
                      <a:pPr marL="0" marR="0">
                        <a:lnSpc>
                          <a:spcPct val="107000"/>
                        </a:lnSpc>
                        <a:spcBef>
                          <a:spcPts val="90"/>
                        </a:spcBef>
                        <a:spcAft>
                          <a:spcPts val="0"/>
                        </a:spcAft>
                      </a:pPr>
                      <a:r>
                        <a:rPr lang="en-US" sz="1200">
                          <a:solidFill>
                            <a:schemeClr val="tx1"/>
                          </a:solidFill>
                          <a:effectLst/>
                        </a:rPr>
                        <a:t> </a:t>
                      </a:r>
                      <a:endParaRPr lang="en-US" sz="1100">
                        <a:solidFill>
                          <a:schemeClr val="tx1"/>
                        </a:solidFill>
                        <a:effectLst/>
                      </a:endParaRPr>
                    </a:p>
                    <a:p>
                      <a:pPr marL="19050" marR="0">
                        <a:lnSpc>
                          <a:spcPct val="107000"/>
                        </a:lnSpc>
                        <a:spcBef>
                          <a:spcPts val="0"/>
                        </a:spcBef>
                        <a:spcAft>
                          <a:spcPts val="0"/>
                        </a:spcAft>
                      </a:pPr>
                      <a:r>
                        <a:rPr lang="en-US" sz="1100">
                          <a:solidFill>
                            <a:schemeClr val="tx1"/>
                          </a:solidFill>
                          <a:effectLst/>
                        </a:rPr>
                        <a:t>Fall</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90"/>
                        </a:spcBef>
                        <a:spcAft>
                          <a:spcPts val="0"/>
                        </a:spcAft>
                      </a:pPr>
                      <a:r>
                        <a:rPr lang="en-US" sz="1200">
                          <a:solidFill>
                            <a:schemeClr val="tx1"/>
                          </a:solidFill>
                          <a:effectLst/>
                        </a:rPr>
                        <a:t> </a:t>
                      </a:r>
                      <a:endParaRPr lang="en-US" sz="1100">
                        <a:solidFill>
                          <a:schemeClr val="tx1"/>
                        </a:solidFill>
                        <a:effectLst/>
                      </a:endParaRPr>
                    </a:p>
                    <a:p>
                      <a:pPr marL="20320" marR="0">
                        <a:lnSpc>
                          <a:spcPct val="107000"/>
                        </a:lnSpc>
                        <a:spcBef>
                          <a:spcPts val="0"/>
                        </a:spcBef>
                        <a:spcAft>
                          <a:spcPts val="0"/>
                        </a:spcAft>
                      </a:pPr>
                      <a:r>
                        <a:rPr lang="en-US" sz="1100">
                          <a:solidFill>
                            <a:schemeClr val="tx1"/>
                          </a:solidFill>
                          <a:effectLst/>
                        </a:rPr>
                        <a:t>8 weeks</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975523"/>
                  </a:ext>
                </a:extLst>
              </a:tr>
              <a:tr h="504825">
                <a:tc>
                  <a:txBody>
                    <a:bodyPr/>
                    <a:lstStyle/>
                    <a:p>
                      <a:pPr marL="0" marR="0">
                        <a:lnSpc>
                          <a:spcPct val="107000"/>
                        </a:lnSpc>
                        <a:spcBef>
                          <a:spcPts val="90"/>
                        </a:spcBef>
                        <a:spcAft>
                          <a:spcPts val="0"/>
                        </a:spcAft>
                      </a:pPr>
                      <a:r>
                        <a:rPr lang="en-US" sz="1200">
                          <a:solidFill>
                            <a:schemeClr val="tx1"/>
                          </a:solidFill>
                          <a:effectLst/>
                        </a:rPr>
                        <a:t> </a:t>
                      </a:r>
                      <a:endParaRPr lang="en-US" sz="1100">
                        <a:solidFill>
                          <a:schemeClr val="tx1"/>
                        </a:solidFill>
                        <a:effectLst/>
                      </a:endParaRPr>
                    </a:p>
                    <a:p>
                      <a:pPr marL="19050" marR="0">
                        <a:lnSpc>
                          <a:spcPct val="107000"/>
                        </a:lnSpc>
                        <a:spcBef>
                          <a:spcPts val="0"/>
                        </a:spcBef>
                        <a:spcAft>
                          <a:spcPts val="0"/>
                        </a:spcAft>
                      </a:pPr>
                      <a:r>
                        <a:rPr lang="en-US" sz="1100">
                          <a:solidFill>
                            <a:schemeClr val="tx1"/>
                          </a:solidFill>
                          <a:effectLst/>
                        </a:rPr>
                        <a:t>Spring</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90"/>
                        </a:spcBef>
                        <a:spcAft>
                          <a:spcPts val="0"/>
                        </a:spcAft>
                      </a:pPr>
                      <a:r>
                        <a:rPr lang="en-US" sz="1200">
                          <a:solidFill>
                            <a:schemeClr val="tx1"/>
                          </a:solidFill>
                          <a:effectLst/>
                        </a:rPr>
                        <a:t> </a:t>
                      </a:r>
                      <a:endParaRPr lang="en-US" sz="1100">
                        <a:solidFill>
                          <a:schemeClr val="tx1"/>
                        </a:solidFill>
                        <a:effectLst/>
                      </a:endParaRPr>
                    </a:p>
                    <a:p>
                      <a:pPr marL="19685" marR="0">
                        <a:lnSpc>
                          <a:spcPct val="107000"/>
                        </a:lnSpc>
                        <a:spcBef>
                          <a:spcPts val="0"/>
                        </a:spcBef>
                        <a:spcAft>
                          <a:spcPts val="0"/>
                        </a:spcAft>
                      </a:pPr>
                      <a:r>
                        <a:rPr lang="en-US" sz="1100">
                          <a:solidFill>
                            <a:schemeClr val="tx1"/>
                          </a:solidFill>
                          <a:effectLst/>
                        </a:rPr>
                        <a:t>1 week</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33331990"/>
                  </a:ext>
                </a:extLst>
              </a:tr>
              <a:tr h="504825">
                <a:tc>
                  <a:txBody>
                    <a:bodyPr/>
                    <a:lstStyle/>
                    <a:p>
                      <a:pPr marL="0" marR="0">
                        <a:lnSpc>
                          <a:spcPct val="107000"/>
                        </a:lnSpc>
                        <a:spcBef>
                          <a:spcPts val="90"/>
                        </a:spcBef>
                        <a:spcAft>
                          <a:spcPts val="0"/>
                        </a:spcAft>
                      </a:pPr>
                      <a:r>
                        <a:rPr lang="en-US" sz="1200">
                          <a:solidFill>
                            <a:schemeClr val="tx1"/>
                          </a:solidFill>
                          <a:effectLst/>
                        </a:rPr>
                        <a:t> </a:t>
                      </a:r>
                      <a:endParaRPr lang="en-US" sz="1100">
                        <a:solidFill>
                          <a:schemeClr val="tx1"/>
                        </a:solidFill>
                        <a:effectLst/>
                      </a:endParaRPr>
                    </a:p>
                    <a:p>
                      <a:pPr marL="19050" marR="0">
                        <a:lnSpc>
                          <a:spcPct val="107000"/>
                        </a:lnSpc>
                        <a:spcBef>
                          <a:spcPts val="0"/>
                        </a:spcBef>
                        <a:spcAft>
                          <a:spcPts val="0"/>
                        </a:spcAft>
                      </a:pPr>
                      <a:r>
                        <a:rPr lang="en-US" sz="1100">
                          <a:solidFill>
                            <a:schemeClr val="tx1"/>
                          </a:solidFill>
                          <a:effectLst/>
                        </a:rPr>
                        <a:t>Spring</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90"/>
                        </a:spcBef>
                        <a:spcAft>
                          <a:spcPts val="0"/>
                        </a:spcAft>
                      </a:pPr>
                      <a:r>
                        <a:rPr lang="en-US" sz="1200">
                          <a:solidFill>
                            <a:schemeClr val="tx1"/>
                          </a:solidFill>
                          <a:effectLst/>
                        </a:rPr>
                        <a:t> </a:t>
                      </a:r>
                      <a:endParaRPr lang="en-US" sz="1100">
                        <a:solidFill>
                          <a:schemeClr val="tx1"/>
                        </a:solidFill>
                        <a:effectLst/>
                      </a:endParaRPr>
                    </a:p>
                    <a:p>
                      <a:pPr marL="19685" marR="0">
                        <a:lnSpc>
                          <a:spcPct val="107000"/>
                        </a:lnSpc>
                        <a:spcBef>
                          <a:spcPts val="0"/>
                        </a:spcBef>
                        <a:spcAft>
                          <a:spcPts val="0"/>
                        </a:spcAft>
                      </a:pPr>
                      <a:r>
                        <a:rPr lang="en-US" sz="1100">
                          <a:solidFill>
                            <a:schemeClr val="tx1"/>
                          </a:solidFill>
                          <a:effectLst/>
                        </a:rPr>
                        <a:t>6 weeks</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62504289"/>
                  </a:ext>
                </a:extLst>
              </a:tr>
              <a:tr h="504825">
                <a:tc>
                  <a:txBody>
                    <a:bodyPr/>
                    <a:lstStyle/>
                    <a:p>
                      <a:pPr marL="0" marR="0">
                        <a:lnSpc>
                          <a:spcPct val="107000"/>
                        </a:lnSpc>
                        <a:spcBef>
                          <a:spcPts val="75"/>
                        </a:spcBef>
                        <a:spcAft>
                          <a:spcPts val="0"/>
                        </a:spcAft>
                      </a:pPr>
                      <a:r>
                        <a:rPr lang="en-US" sz="1200">
                          <a:solidFill>
                            <a:schemeClr val="tx1"/>
                          </a:solidFill>
                          <a:effectLst/>
                        </a:rPr>
                        <a:t> </a:t>
                      </a:r>
                      <a:endParaRPr lang="en-US" sz="1100">
                        <a:solidFill>
                          <a:schemeClr val="tx1"/>
                        </a:solidFill>
                        <a:effectLst/>
                      </a:endParaRPr>
                    </a:p>
                    <a:p>
                      <a:pPr marL="19050" marR="0">
                        <a:lnSpc>
                          <a:spcPct val="107000"/>
                        </a:lnSpc>
                        <a:spcBef>
                          <a:spcPts val="0"/>
                        </a:spcBef>
                        <a:spcAft>
                          <a:spcPts val="0"/>
                        </a:spcAft>
                      </a:pPr>
                      <a:r>
                        <a:rPr lang="en-US" sz="1100">
                          <a:solidFill>
                            <a:schemeClr val="tx1"/>
                          </a:solidFill>
                          <a:effectLst/>
                        </a:rPr>
                        <a:t>Spring</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75"/>
                        </a:spcBef>
                        <a:spcAft>
                          <a:spcPts val="0"/>
                        </a:spcAft>
                      </a:pPr>
                      <a:r>
                        <a:rPr lang="en-US" sz="1200">
                          <a:solidFill>
                            <a:schemeClr val="tx1"/>
                          </a:solidFill>
                          <a:effectLst/>
                        </a:rPr>
                        <a:t> </a:t>
                      </a:r>
                      <a:endParaRPr lang="en-US" sz="1100">
                        <a:solidFill>
                          <a:schemeClr val="tx1"/>
                        </a:solidFill>
                        <a:effectLst/>
                      </a:endParaRPr>
                    </a:p>
                    <a:p>
                      <a:pPr marL="19685" marR="0">
                        <a:lnSpc>
                          <a:spcPct val="107000"/>
                        </a:lnSpc>
                        <a:spcBef>
                          <a:spcPts val="0"/>
                        </a:spcBef>
                        <a:spcAft>
                          <a:spcPts val="0"/>
                        </a:spcAft>
                      </a:pPr>
                      <a:r>
                        <a:rPr lang="en-US" sz="1100">
                          <a:solidFill>
                            <a:schemeClr val="tx1"/>
                          </a:solidFill>
                          <a:effectLst/>
                        </a:rPr>
                        <a:t>8 weeks</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a:solidFill>
                            <a:schemeClr val="tx1"/>
                          </a:solidFill>
                          <a:effectLst/>
                        </a:rPr>
                        <a:t> </a:t>
                      </a:r>
                      <a:endParaRPr lang="en-U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15000"/>
                        </a:lnSpc>
                        <a:spcBef>
                          <a:spcPts val="0"/>
                        </a:spcBef>
                        <a:spcAft>
                          <a:spcPts val="1000"/>
                        </a:spcAft>
                      </a:pPr>
                      <a:r>
                        <a:rPr lang="en-US" sz="1100" dirty="0">
                          <a:solidFill>
                            <a:schemeClr val="tx1"/>
                          </a:solidFill>
                          <a:effectLst/>
                        </a:rPr>
                        <a:t> </a:t>
                      </a:r>
                      <a:endParaRPr lang="en-U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69973148"/>
                  </a:ext>
                </a:extLst>
              </a:tr>
            </a:tbl>
          </a:graphicData>
        </a:graphic>
      </p:graphicFrame>
      <p:sp>
        <p:nvSpPr>
          <p:cNvPr id="4" name="TextBox 3"/>
          <p:cNvSpPr txBox="1"/>
          <p:nvPr/>
        </p:nvSpPr>
        <p:spPr>
          <a:xfrm>
            <a:off x="595744" y="1519903"/>
            <a:ext cx="2646219" cy="461665"/>
          </a:xfrm>
          <a:prstGeom prst="rect">
            <a:avLst/>
          </a:prstGeom>
          <a:noFill/>
        </p:spPr>
        <p:txBody>
          <a:bodyPr wrap="square" rtlCol="0">
            <a:spAutoFit/>
          </a:bodyPr>
          <a:lstStyle/>
          <a:p>
            <a:r>
              <a:rPr lang="en-US" sz="2400" dirty="0" smtClean="0">
                <a:solidFill>
                  <a:schemeClr val="bg1"/>
                </a:solidFill>
              </a:rPr>
              <a:t>Count Sheet</a:t>
            </a:r>
            <a:endParaRPr lang="en-US" sz="2400" dirty="0">
              <a:solidFill>
                <a:schemeClr val="bg1"/>
              </a:solidFill>
            </a:endParaRPr>
          </a:p>
        </p:txBody>
      </p:sp>
    </p:spTree>
    <p:extLst>
      <p:ext uri="{BB962C8B-B14F-4D97-AF65-F5344CB8AC3E}">
        <p14:creationId xmlns:p14="http://schemas.microsoft.com/office/powerpoint/2010/main" val="279523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15</a:t>
            </a:fld>
            <a:endParaRPr lang="en-US" dirty="0"/>
          </a:p>
        </p:txBody>
      </p:sp>
      <p:sp>
        <p:nvSpPr>
          <p:cNvPr id="7" name="Title 3">
            <a:extLst>
              <a:ext uri="{FF2B5EF4-FFF2-40B4-BE49-F238E27FC236}">
                <a16:creationId xmlns:a16="http://schemas.microsoft.com/office/drawing/2014/main" id="{315E3981-F0D7-482C-A8E0-6A57700BECA7}"/>
              </a:ext>
            </a:extLst>
          </p:cNvPr>
          <p:cNvSpPr>
            <a:spLocks noGrp="1"/>
          </p:cNvSpPr>
          <p:nvPr>
            <p:ph type="title"/>
          </p:nvPr>
        </p:nvSpPr>
        <p:spPr>
          <a:xfrm>
            <a:off x="182880" y="520266"/>
            <a:ext cx="11351260" cy="701731"/>
          </a:xfrm>
        </p:spPr>
        <p:txBody>
          <a:bodyPr>
            <a:noAutofit/>
          </a:bodyPr>
          <a:lstStyle/>
          <a:p>
            <a:r>
              <a:rPr lang="en-US" sz="4800" dirty="0" smtClean="0"/>
              <a:t>First Week Check-In</a:t>
            </a:r>
            <a:endParaRPr lang="en-US" sz="4800" dirty="0"/>
          </a:p>
        </p:txBody>
      </p:sp>
      <p:sp>
        <p:nvSpPr>
          <p:cNvPr id="3" name="Rectangle 2"/>
          <p:cNvSpPr/>
          <p:nvPr/>
        </p:nvSpPr>
        <p:spPr>
          <a:xfrm>
            <a:off x="290945" y="1735801"/>
            <a:ext cx="10961255" cy="3077766"/>
          </a:xfrm>
          <a:prstGeom prst="rect">
            <a:avLst/>
          </a:prstGeom>
        </p:spPr>
        <p:txBody>
          <a:bodyPr wrap="square">
            <a:spAutoFit/>
          </a:bodyPr>
          <a:lstStyle/>
          <a:p>
            <a:pPr marL="285750" lvl="0" indent="-285750">
              <a:lnSpc>
                <a:spcPct val="150000"/>
              </a:lnSpc>
              <a:buFont typeface="Wingdings" panose="05000000000000000000" pitchFamily="2" charset="2"/>
              <a:buChar char="q"/>
            </a:pPr>
            <a:r>
              <a:rPr lang="en-US" dirty="0">
                <a:solidFill>
                  <a:schemeClr val="bg1"/>
                </a:solidFill>
              </a:rPr>
              <a:t>Reach out to advisees after the first week of class to make sure students were able to start their semester by going to their class, getting their books, logging into Moodle, etc. (See email template</a:t>
            </a:r>
            <a:r>
              <a:rPr lang="en-US" dirty="0" smtClean="0">
                <a:solidFill>
                  <a:schemeClr val="bg1"/>
                </a:solidFill>
              </a:rPr>
              <a:t>).</a:t>
            </a:r>
          </a:p>
          <a:p>
            <a:pPr marL="742950" lvl="1" indent="-285750">
              <a:lnSpc>
                <a:spcPct val="150000"/>
              </a:lnSpc>
              <a:buFont typeface="Wingdings" panose="05000000000000000000" pitchFamily="2" charset="2"/>
              <a:buChar char="Ø"/>
            </a:pPr>
            <a:r>
              <a:rPr lang="en-US" dirty="0" smtClean="0">
                <a:solidFill>
                  <a:schemeClr val="bg1"/>
                </a:solidFill>
              </a:rPr>
              <a:t>Save note as “Advising First Week Check-in”</a:t>
            </a:r>
          </a:p>
          <a:p>
            <a:pPr marL="285750" lvl="0" indent="-285750">
              <a:lnSpc>
                <a:spcPct val="150000"/>
              </a:lnSpc>
              <a:buFont typeface="Wingdings" panose="05000000000000000000" pitchFamily="2" charset="2"/>
              <a:buChar char="q"/>
            </a:pPr>
            <a:endParaRPr lang="en-US" dirty="0">
              <a:solidFill>
                <a:schemeClr val="bg1"/>
              </a:solidFill>
            </a:endParaRPr>
          </a:p>
          <a:p>
            <a:pPr marL="285750" lvl="0" indent="-285750">
              <a:lnSpc>
                <a:spcPct val="150000"/>
              </a:lnSpc>
              <a:buFont typeface="Wingdings" panose="05000000000000000000" pitchFamily="2" charset="2"/>
              <a:buChar char="q"/>
            </a:pPr>
            <a:r>
              <a:rPr lang="en-US" dirty="0">
                <a:solidFill>
                  <a:schemeClr val="bg1"/>
                </a:solidFill>
              </a:rPr>
              <a:t>Keep a tally of any student who reaches back out to you from this email.</a:t>
            </a:r>
          </a:p>
          <a:p>
            <a:pPr>
              <a:spcBef>
                <a:spcPts val="200"/>
              </a:spcBef>
            </a:pPr>
            <a:endParaRPr lang="en-US" dirty="0" smtClean="0">
              <a:solidFill>
                <a:schemeClr val="bg1"/>
              </a:solidFill>
              <a:latin typeface="Calibri" panose="020F0502020204030204" pitchFamily="34" charset="0"/>
              <a:ea typeface="Calibri" panose="020F0502020204030204" pitchFamily="34" charset="0"/>
            </a:endParaRPr>
          </a:p>
          <a:p>
            <a:pPr>
              <a:spcBef>
                <a:spcPts val="200"/>
              </a:spcBef>
            </a:pPr>
            <a:r>
              <a:rPr lang="en-US" dirty="0" smtClean="0">
                <a:solidFill>
                  <a:schemeClr val="bg1"/>
                </a:solidFill>
                <a:latin typeface="Calibri" panose="020F0502020204030204" pitchFamily="34" charset="0"/>
                <a:ea typeface="Calibri" panose="020F0502020204030204" pitchFamily="34" charset="0"/>
              </a:rPr>
              <a:t> </a:t>
            </a:r>
          </a:p>
          <a:p>
            <a:pPr>
              <a:spcBef>
                <a:spcPts val="200"/>
              </a:spcBef>
            </a:pPr>
            <a:endParaRPr lang="en-US" dirty="0">
              <a:solidFill>
                <a:schemeClr val="bg1"/>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807795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63D6C4-4840-40CC-AC84-17E24B3B7BDE}" type="slidenum">
              <a:rPr lang="en-US" noProof="0" smtClean="0"/>
              <a:pPr/>
              <a:t>16</a:t>
            </a:fld>
            <a:endParaRPr lang="en-US" noProof="0" dirty="0"/>
          </a:p>
        </p:txBody>
      </p:sp>
      <p:sp>
        <p:nvSpPr>
          <p:cNvPr id="8" name="Rectangle 7"/>
          <p:cNvSpPr/>
          <p:nvPr/>
        </p:nvSpPr>
        <p:spPr>
          <a:xfrm>
            <a:off x="287052" y="564783"/>
            <a:ext cx="11371548" cy="5750292"/>
          </a:xfrm>
          <a:prstGeom prst="rect">
            <a:avLst/>
          </a:prstGeom>
          <a:solidFill>
            <a:schemeClr val="accent4">
              <a:lumMod val="20000"/>
              <a:lumOff val="80000"/>
            </a:schemeClr>
          </a:solidFill>
        </p:spPr>
        <p:txBody>
          <a:bodyPr wrap="square">
            <a:spAutoFit/>
          </a:bodyPr>
          <a:lstStyle/>
          <a:p>
            <a:pPr>
              <a:spcBef>
                <a:spcPts val="200"/>
              </a:spcBef>
            </a:pPr>
            <a:r>
              <a:rPr lang="en-US" sz="2000" b="1" dirty="0">
                <a:solidFill>
                  <a:srgbClr val="0070C0"/>
                </a:solidFill>
                <a:latin typeface="Calibri Light" panose="020F0302020204030204" pitchFamily="34" charset="0"/>
                <a:ea typeface="Times New Roman" panose="02020603050405020304" pitchFamily="18" charset="0"/>
                <a:cs typeface="Times New Roman" panose="02020603050405020304" pitchFamily="18" charset="0"/>
              </a:rPr>
              <a:t>First Week Email Template</a:t>
            </a:r>
          </a:p>
          <a:p>
            <a:pPr marL="38735" marR="0">
              <a:spcBef>
                <a:spcPts val="115"/>
              </a:spcBef>
              <a:spcAft>
                <a:spcPts val="0"/>
              </a:spcAft>
            </a:pPr>
            <a:r>
              <a:rPr lang="en-US" sz="1600" dirty="0" smtClean="0">
                <a:solidFill>
                  <a:srgbClr val="0070C0"/>
                </a:solidFill>
                <a:latin typeface="Calibri" panose="020F0502020204030204" pitchFamily="34" charset="0"/>
                <a:ea typeface="Times New Roman" panose="02020603050405020304" pitchFamily="18" charset="0"/>
                <a:cs typeface="Times New Roman" panose="02020603050405020304" pitchFamily="18" charset="0"/>
              </a:rPr>
              <a:t>Subject </a:t>
            </a:r>
            <a:r>
              <a:rPr lang="en-US" sz="1600" dirty="0">
                <a:solidFill>
                  <a:srgbClr val="0070C0"/>
                </a:solidFill>
                <a:latin typeface="Calibri" panose="020F0502020204030204" pitchFamily="34" charset="0"/>
                <a:ea typeface="Times New Roman" panose="02020603050405020304" pitchFamily="18" charset="0"/>
                <a:cs typeface="Times New Roman" panose="02020603050405020304" pitchFamily="18" charset="0"/>
              </a:rPr>
              <a:t>Line: Academic Advising Information</a:t>
            </a:r>
            <a:endParaRPr lang="en-US" sz="1600" dirty="0">
              <a:solidFill>
                <a:srgbClr val="0070C0"/>
              </a:solidFill>
              <a:latin typeface="Calibri" panose="020F0502020204030204" pitchFamily="34" charset="0"/>
              <a:ea typeface="Calibri" panose="020F0502020204030204" pitchFamily="34" charset="0"/>
            </a:endParaRPr>
          </a:p>
          <a:p>
            <a:pPr marL="38735" marR="0">
              <a:spcBef>
                <a:spcPts val="45"/>
              </a:spcBef>
              <a:spcAft>
                <a:spcPts val="0"/>
              </a:spcAft>
            </a:pPr>
            <a:endParaRPr lang="en-US" sz="1600" dirty="0" smtClean="0">
              <a:solidFill>
                <a:srgbClr val="0070C0"/>
              </a:solidFill>
              <a:latin typeface="Calibri" panose="020F0502020204030204" pitchFamily="34" charset="0"/>
              <a:ea typeface="Calibri" panose="020F0502020204030204" pitchFamily="34" charset="0"/>
            </a:endParaRPr>
          </a:p>
          <a:p>
            <a:pPr marL="38735" marR="0">
              <a:spcBef>
                <a:spcPts val="45"/>
              </a:spcBef>
              <a:spcAft>
                <a:spcPts val="0"/>
              </a:spcAft>
            </a:pPr>
            <a:r>
              <a:rPr lang="en-US" sz="1600" dirty="0" smtClean="0">
                <a:solidFill>
                  <a:srgbClr val="0070C0"/>
                </a:solidFill>
                <a:latin typeface="Calibri" panose="020F0502020204030204" pitchFamily="34" charset="0"/>
                <a:ea typeface="Calibri" panose="020F0502020204030204" pitchFamily="34" charset="0"/>
              </a:rPr>
              <a:t>Hello </a:t>
            </a:r>
            <a:r>
              <a:rPr lang="en-US" sz="1600" dirty="0">
                <a:solidFill>
                  <a:srgbClr val="0070C0"/>
                </a:solidFill>
                <a:latin typeface="Calibri" panose="020F0502020204030204" pitchFamily="34" charset="0"/>
                <a:ea typeface="Calibri" panose="020F0502020204030204" pitchFamily="34" charset="0"/>
              </a:rPr>
              <a:t>[</a:t>
            </a:r>
            <a:r>
              <a:rPr lang="en-US" sz="1600" dirty="0" err="1">
                <a:solidFill>
                  <a:srgbClr val="0070C0"/>
                </a:solidFill>
                <a:latin typeface="Calibri" panose="020F0502020204030204" pitchFamily="34" charset="0"/>
                <a:ea typeface="Calibri" panose="020F0502020204030204" pitchFamily="34" charset="0"/>
              </a:rPr>
              <a:t>student_first_name</a:t>
            </a:r>
            <a:r>
              <a:rPr lang="en-US" sz="1600" dirty="0" smtClean="0">
                <a:solidFill>
                  <a:srgbClr val="0070C0"/>
                </a:solidFill>
                <a:latin typeface="Calibri" panose="020F0502020204030204" pitchFamily="34" charset="0"/>
                <a:ea typeface="Calibri" panose="020F0502020204030204" pitchFamily="34" charset="0"/>
              </a:rPr>
              <a:t>],</a:t>
            </a:r>
          </a:p>
          <a:p>
            <a:pPr marL="38735" marR="0">
              <a:spcBef>
                <a:spcPts val="45"/>
              </a:spcBef>
              <a:spcAft>
                <a:spcPts val="0"/>
              </a:spcAft>
            </a:pPr>
            <a:endParaRPr lang="en-US" sz="1600" dirty="0">
              <a:solidFill>
                <a:srgbClr val="0070C0"/>
              </a:solidFill>
              <a:latin typeface="Calibri" panose="020F0502020204030204" pitchFamily="34" charset="0"/>
              <a:ea typeface="Calibri" panose="020F0502020204030204" pitchFamily="34" charset="0"/>
            </a:endParaRPr>
          </a:p>
          <a:p>
            <a:pPr marL="38735" marR="0">
              <a:spcBef>
                <a:spcPts val="45"/>
              </a:spcBef>
              <a:spcAft>
                <a:spcPts val="0"/>
              </a:spcAft>
            </a:pPr>
            <a:r>
              <a:rPr lang="en-US" sz="1600" dirty="0" smtClean="0">
                <a:solidFill>
                  <a:srgbClr val="0070C0"/>
                </a:solidFill>
                <a:latin typeface="Calibri" panose="020F0502020204030204" pitchFamily="34" charset="0"/>
                <a:ea typeface="Calibri" panose="020F0502020204030204" pitchFamily="34" charset="0"/>
              </a:rPr>
              <a:t>My </a:t>
            </a:r>
            <a:r>
              <a:rPr lang="en-US" sz="1600" dirty="0">
                <a:solidFill>
                  <a:srgbClr val="0070C0"/>
                </a:solidFill>
                <a:latin typeface="Calibri" panose="020F0502020204030204" pitchFamily="34" charset="0"/>
                <a:ea typeface="Calibri" panose="020F0502020204030204" pitchFamily="34" charset="0"/>
              </a:rPr>
              <a:t>name is [ ] and I am your assigned Faculty Advisor. This means I can help you with selecting and mapping out</a:t>
            </a:r>
          </a:p>
          <a:p>
            <a:pPr marL="38735" marR="0">
              <a:spcBef>
                <a:spcPts val="0"/>
              </a:spcBef>
              <a:spcAft>
                <a:spcPts val="0"/>
              </a:spcAft>
              <a:tabLst>
                <a:tab pos="2540000" algn="l"/>
              </a:tabLst>
            </a:pPr>
            <a:r>
              <a:rPr lang="en-US" sz="1600" dirty="0">
                <a:solidFill>
                  <a:srgbClr val="0070C0"/>
                </a:solidFill>
                <a:latin typeface="Calibri" panose="020F0502020204030204" pitchFamily="34" charset="0"/>
                <a:ea typeface="Calibri" panose="020F0502020204030204" pitchFamily="34" charset="0"/>
              </a:rPr>
              <a:t>your courses while you are a student at R-CCC. I am also a resource to help you when you need it. </a:t>
            </a:r>
          </a:p>
          <a:p>
            <a:pPr marL="38735" marR="0">
              <a:spcBef>
                <a:spcPts val="5"/>
              </a:spcBef>
              <a:spcAft>
                <a:spcPts val="0"/>
              </a:spcAft>
            </a:pPr>
            <a:r>
              <a:rPr lang="en-US" sz="1600" dirty="0">
                <a:solidFill>
                  <a:srgbClr val="0070C0"/>
                </a:solidFill>
                <a:latin typeface="Calibri" panose="020F0502020204030204" pitchFamily="34" charset="0"/>
                <a:ea typeface="Calibri" panose="020F0502020204030204" pitchFamily="34" charset="0"/>
              </a:rPr>
              <a:t> </a:t>
            </a:r>
          </a:p>
          <a:p>
            <a:pPr marL="38735" marR="0">
              <a:spcBef>
                <a:spcPts val="0"/>
              </a:spcBef>
              <a:spcAft>
                <a:spcPts val="0"/>
              </a:spcAft>
            </a:pPr>
            <a:r>
              <a:rPr lang="en-US" sz="1600" dirty="0">
                <a:solidFill>
                  <a:srgbClr val="0070C0"/>
                </a:solidFill>
                <a:latin typeface="Calibri" panose="020F0502020204030204" pitchFamily="34" charset="0"/>
                <a:ea typeface="Calibri" panose="020F0502020204030204" pitchFamily="34" charset="0"/>
              </a:rPr>
              <a:t>I am just checking in to see how your first week of courses went. Do you have everything you need to be successful, or have you hit some roadblocks along the way? If you are facing any issues, please explain and I will do my best to get you the resources you need.</a:t>
            </a:r>
          </a:p>
          <a:p>
            <a:pPr marL="38735" marR="0">
              <a:spcBef>
                <a:spcPts val="50"/>
              </a:spcBef>
              <a:spcAft>
                <a:spcPts val="0"/>
              </a:spcAft>
            </a:pPr>
            <a:r>
              <a:rPr lang="en-US" sz="1600" dirty="0">
                <a:solidFill>
                  <a:srgbClr val="0070C0"/>
                </a:solidFill>
                <a:latin typeface="Calibri" panose="020F0502020204030204" pitchFamily="34" charset="0"/>
                <a:ea typeface="Calibri" panose="020F0502020204030204" pitchFamily="34" charset="0"/>
              </a:rPr>
              <a:t> </a:t>
            </a:r>
          </a:p>
          <a:p>
            <a:pPr marL="38735" marR="0">
              <a:spcBef>
                <a:spcPts val="0"/>
              </a:spcBef>
              <a:spcAft>
                <a:spcPts val="0"/>
              </a:spcAft>
            </a:pPr>
            <a:r>
              <a:rPr lang="en-US" sz="1600" dirty="0">
                <a:solidFill>
                  <a:srgbClr val="0070C0"/>
                </a:solidFill>
                <a:latin typeface="Calibri" panose="020F0502020204030204" pitchFamily="34" charset="0"/>
                <a:ea typeface="Calibri" panose="020F0502020204030204" pitchFamily="34" charset="0"/>
              </a:rPr>
              <a:t>I also have a few words of advice to help you increase your likelihood of obtaining your degree. Reading your syllabus and securing the supplies needed are important ways to ensure your success in your courses. Were </a:t>
            </a:r>
            <a:r>
              <a:rPr lang="en-US" sz="1600" dirty="0" smtClean="0">
                <a:solidFill>
                  <a:srgbClr val="0070C0"/>
                </a:solidFill>
                <a:latin typeface="Calibri" panose="020F0502020204030204" pitchFamily="34" charset="0"/>
                <a:ea typeface="Calibri" panose="020F0502020204030204" pitchFamily="34" charset="0"/>
              </a:rPr>
              <a:t>you able </a:t>
            </a:r>
            <a:r>
              <a:rPr lang="en-US" sz="1600" dirty="0">
                <a:solidFill>
                  <a:srgbClr val="0070C0"/>
                </a:solidFill>
                <a:latin typeface="Calibri" panose="020F0502020204030204" pitchFamily="34" charset="0"/>
                <a:ea typeface="Calibri" panose="020F0502020204030204" pitchFamily="34" charset="0"/>
              </a:rPr>
              <a:t>to locate your syllabus and purchase your course supplies? As a reminder, Moodle is also used for all courses at R-CCC. Do you have access to Moodle and can you log in? Finally, regular attendance in seated and/or online courses is vital to achieving your educational goals. If you are an online student, you need to be log in AND complete work on a weekly basis. If you are a seated student, you need to ensure you understand your instructor’s attendance policy and limit the days you miss.</a:t>
            </a:r>
          </a:p>
          <a:p>
            <a:pPr marL="38735" marR="0">
              <a:spcBef>
                <a:spcPts val="45"/>
              </a:spcBef>
              <a:spcAft>
                <a:spcPts val="0"/>
              </a:spcAft>
            </a:pPr>
            <a:r>
              <a:rPr lang="en-US" sz="1600" dirty="0">
                <a:solidFill>
                  <a:srgbClr val="0070C0"/>
                </a:solidFill>
                <a:latin typeface="Calibri" panose="020F0502020204030204" pitchFamily="34" charset="0"/>
                <a:ea typeface="Calibri" panose="020F0502020204030204" pitchFamily="34" charset="0"/>
              </a:rPr>
              <a:t> </a:t>
            </a:r>
          </a:p>
          <a:p>
            <a:pPr marL="38735" marR="0">
              <a:spcBef>
                <a:spcPts val="0"/>
              </a:spcBef>
              <a:spcAft>
                <a:spcPts val="0"/>
              </a:spcAft>
            </a:pPr>
            <a:r>
              <a:rPr lang="en-US" sz="1600" dirty="0">
                <a:solidFill>
                  <a:srgbClr val="0070C0"/>
                </a:solidFill>
                <a:latin typeface="Calibri" panose="020F0502020204030204" pitchFamily="34" charset="0"/>
                <a:ea typeface="Calibri" panose="020F0502020204030204" pitchFamily="34" charset="0"/>
              </a:rPr>
              <a:t>Please respond and let me know how you are doing! I would love to meet with you and continue this conversation; I am committed to your success both in and out of the classroom! </a:t>
            </a:r>
            <a:r>
              <a:rPr lang="en-US" sz="1600" dirty="0" smtClean="0">
                <a:solidFill>
                  <a:srgbClr val="0070C0"/>
                </a:solidFill>
                <a:latin typeface="Calibri" panose="020F0502020204030204" pitchFamily="34" charset="0"/>
                <a:ea typeface="Calibri" panose="020F0502020204030204" pitchFamily="34" charset="0"/>
              </a:rPr>
              <a:t>I look forward </a:t>
            </a:r>
            <a:r>
              <a:rPr lang="en-US" sz="1600" dirty="0">
                <a:solidFill>
                  <a:srgbClr val="0070C0"/>
                </a:solidFill>
                <a:latin typeface="Calibri" panose="020F0502020204030204" pitchFamily="34" charset="0"/>
                <a:ea typeface="Calibri" panose="020F0502020204030204" pitchFamily="34" charset="0"/>
              </a:rPr>
              <a:t>to hearing from you soon!</a:t>
            </a:r>
          </a:p>
          <a:p>
            <a:pPr marL="38735" marR="0">
              <a:spcBef>
                <a:spcPts val="0"/>
              </a:spcBef>
              <a:spcAft>
                <a:spcPts val="0"/>
              </a:spcAft>
              <a:tabLst>
                <a:tab pos="520700" algn="l"/>
              </a:tabLst>
            </a:pPr>
            <a:r>
              <a:rPr lang="en-US" sz="1600" dirty="0">
                <a:solidFill>
                  <a:srgbClr val="0070C0"/>
                </a:solidFill>
                <a:latin typeface="Calibri" panose="020F0502020204030204" pitchFamily="34" charset="0"/>
                <a:ea typeface="Calibri" panose="020F0502020204030204" pitchFamily="34" charset="0"/>
              </a:rPr>
              <a:t>Warm Regards,</a:t>
            </a:r>
          </a:p>
          <a:p>
            <a:pPr marL="38735" marR="0">
              <a:spcBef>
                <a:spcPts val="0"/>
              </a:spcBef>
              <a:spcAft>
                <a:spcPts val="0"/>
              </a:spcAft>
              <a:tabLst>
                <a:tab pos="520700" algn="l"/>
              </a:tabLst>
            </a:pPr>
            <a:r>
              <a:rPr lang="en-US" sz="1600" dirty="0">
                <a:solidFill>
                  <a:srgbClr val="0070C0"/>
                </a:solidFill>
                <a:latin typeface="Calibri" panose="020F0502020204030204" pitchFamily="34" charset="0"/>
                <a:ea typeface="Calibri" panose="020F0502020204030204" pitchFamily="34" charset="0"/>
              </a:rPr>
              <a:t>[ ]</a:t>
            </a:r>
          </a:p>
        </p:txBody>
      </p:sp>
    </p:spTree>
    <p:extLst>
      <p:ext uri="{BB962C8B-B14F-4D97-AF65-F5344CB8AC3E}">
        <p14:creationId xmlns:p14="http://schemas.microsoft.com/office/powerpoint/2010/main" val="3852892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17</a:t>
            </a:fld>
            <a:endParaRPr lang="en-US" dirty="0"/>
          </a:p>
        </p:txBody>
      </p:sp>
      <p:sp>
        <p:nvSpPr>
          <p:cNvPr id="7" name="Title 3">
            <a:extLst>
              <a:ext uri="{FF2B5EF4-FFF2-40B4-BE49-F238E27FC236}">
                <a16:creationId xmlns:a16="http://schemas.microsoft.com/office/drawing/2014/main" id="{315E3981-F0D7-482C-A8E0-6A57700BECA7}"/>
              </a:ext>
            </a:extLst>
          </p:cNvPr>
          <p:cNvSpPr>
            <a:spLocks noGrp="1"/>
          </p:cNvSpPr>
          <p:nvPr>
            <p:ph type="title"/>
          </p:nvPr>
        </p:nvSpPr>
        <p:spPr>
          <a:xfrm>
            <a:off x="182880" y="520266"/>
            <a:ext cx="11351260" cy="701731"/>
          </a:xfrm>
        </p:spPr>
        <p:txBody>
          <a:bodyPr>
            <a:noAutofit/>
          </a:bodyPr>
          <a:lstStyle/>
          <a:p>
            <a:r>
              <a:rPr lang="en-US" sz="4800" dirty="0" smtClean="0"/>
              <a:t>Six-Week Check-In</a:t>
            </a:r>
            <a:endParaRPr lang="en-US" sz="4800" dirty="0"/>
          </a:p>
        </p:txBody>
      </p:sp>
      <p:sp>
        <p:nvSpPr>
          <p:cNvPr id="3" name="Rectangle 2"/>
          <p:cNvSpPr/>
          <p:nvPr/>
        </p:nvSpPr>
        <p:spPr>
          <a:xfrm>
            <a:off x="290945" y="1735801"/>
            <a:ext cx="10961255" cy="2775119"/>
          </a:xfrm>
          <a:prstGeom prst="rect">
            <a:avLst/>
          </a:prstGeom>
        </p:spPr>
        <p:txBody>
          <a:bodyPr wrap="square">
            <a:spAutoFit/>
          </a:bodyPr>
          <a:lstStyle/>
          <a:p>
            <a:pPr marL="285750" lvl="0" indent="-285750">
              <a:lnSpc>
                <a:spcPct val="150000"/>
              </a:lnSpc>
              <a:buFont typeface="Wingdings" panose="05000000000000000000" pitchFamily="2" charset="2"/>
              <a:buChar char="q"/>
            </a:pPr>
            <a:r>
              <a:rPr lang="en-US" dirty="0" smtClean="0">
                <a:solidFill>
                  <a:schemeClr val="bg1"/>
                </a:solidFill>
              </a:rPr>
              <a:t>Reach </a:t>
            </a:r>
            <a:r>
              <a:rPr lang="en-US" dirty="0">
                <a:solidFill>
                  <a:schemeClr val="bg1"/>
                </a:solidFill>
              </a:rPr>
              <a:t>out to advisees at the six-week period to check on their progress in their classes and to see if they need support to improve a grade. (See email template</a:t>
            </a:r>
            <a:r>
              <a:rPr lang="en-US" dirty="0" smtClean="0">
                <a:solidFill>
                  <a:schemeClr val="bg1"/>
                </a:solidFill>
              </a:rPr>
              <a:t>.)</a:t>
            </a:r>
          </a:p>
          <a:p>
            <a:pPr marL="742950" lvl="1" indent="-285750">
              <a:lnSpc>
                <a:spcPct val="150000"/>
              </a:lnSpc>
              <a:buFont typeface="Wingdings" panose="05000000000000000000" pitchFamily="2" charset="2"/>
              <a:buChar char="Ø"/>
            </a:pPr>
            <a:r>
              <a:rPr lang="en-US" dirty="0">
                <a:solidFill>
                  <a:schemeClr val="bg1"/>
                </a:solidFill>
              </a:rPr>
              <a:t>Save note as “Advising </a:t>
            </a:r>
            <a:r>
              <a:rPr lang="en-US" dirty="0" smtClean="0">
                <a:solidFill>
                  <a:schemeClr val="bg1"/>
                </a:solidFill>
              </a:rPr>
              <a:t>Six-Week </a:t>
            </a:r>
            <a:r>
              <a:rPr lang="en-US" dirty="0">
                <a:solidFill>
                  <a:schemeClr val="bg1"/>
                </a:solidFill>
              </a:rPr>
              <a:t>Check-in”</a:t>
            </a:r>
          </a:p>
          <a:p>
            <a:pPr lvl="0">
              <a:lnSpc>
                <a:spcPct val="150000"/>
              </a:lnSpc>
            </a:pPr>
            <a:endParaRPr lang="en-US" dirty="0">
              <a:solidFill>
                <a:schemeClr val="bg1"/>
              </a:solidFill>
            </a:endParaRPr>
          </a:p>
          <a:p>
            <a:pPr marL="285750" lvl="0" indent="-285750">
              <a:lnSpc>
                <a:spcPct val="150000"/>
              </a:lnSpc>
              <a:buFont typeface="Wingdings" panose="05000000000000000000" pitchFamily="2" charset="2"/>
              <a:buChar char="q"/>
            </a:pPr>
            <a:r>
              <a:rPr lang="en-US" dirty="0" smtClean="0">
                <a:solidFill>
                  <a:schemeClr val="bg1"/>
                </a:solidFill>
              </a:rPr>
              <a:t>Keep </a:t>
            </a:r>
            <a:r>
              <a:rPr lang="en-US" dirty="0">
                <a:solidFill>
                  <a:schemeClr val="bg1"/>
                </a:solidFill>
              </a:rPr>
              <a:t>a tally of any student who reaches back out to you from this email.</a:t>
            </a:r>
          </a:p>
          <a:p>
            <a:pPr>
              <a:spcBef>
                <a:spcPts val="200"/>
              </a:spcBef>
            </a:pPr>
            <a:r>
              <a:rPr lang="en-US" dirty="0" smtClean="0">
                <a:solidFill>
                  <a:schemeClr val="bg1"/>
                </a:solidFill>
                <a:latin typeface="Calibri" panose="020F0502020204030204" pitchFamily="34" charset="0"/>
                <a:ea typeface="Calibri" panose="020F0502020204030204" pitchFamily="34" charset="0"/>
              </a:rPr>
              <a:t> </a:t>
            </a:r>
          </a:p>
          <a:p>
            <a:pPr>
              <a:spcBef>
                <a:spcPts val="200"/>
              </a:spcBef>
            </a:pPr>
            <a:endParaRPr lang="en-US" dirty="0">
              <a:solidFill>
                <a:schemeClr val="bg1"/>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141614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63D6C4-4840-40CC-AC84-17E24B3B7BDE}" type="slidenum">
              <a:rPr lang="en-US" noProof="0" smtClean="0"/>
              <a:pPr/>
              <a:t>18</a:t>
            </a:fld>
            <a:endParaRPr lang="en-US" noProof="0" dirty="0"/>
          </a:p>
        </p:txBody>
      </p:sp>
      <p:sp>
        <p:nvSpPr>
          <p:cNvPr id="8" name="Rectangle 7"/>
          <p:cNvSpPr/>
          <p:nvPr/>
        </p:nvSpPr>
        <p:spPr>
          <a:xfrm>
            <a:off x="262775" y="676454"/>
            <a:ext cx="10989425" cy="5693482"/>
          </a:xfrm>
          <a:prstGeom prst="rect">
            <a:avLst/>
          </a:prstGeom>
          <a:solidFill>
            <a:schemeClr val="accent2">
              <a:lumMod val="40000"/>
              <a:lumOff val="60000"/>
            </a:schemeClr>
          </a:solidFill>
        </p:spPr>
        <p:txBody>
          <a:bodyPr wrap="square">
            <a:spAutoFit/>
          </a:bodyPr>
          <a:lstStyle/>
          <a:p>
            <a:pPr>
              <a:spcBef>
                <a:spcPts val="200"/>
              </a:spcBef>
            </a:pPr>
            <a:r>
              <a:rPr lang="en-US" sz="2400" b="1" dirty="0">
                <a:solidFill>
                  <a:srgbClr val="0070C0"/>
                </a:solidFill>
                <a:latin typeface="Calibri Light" panose="020F0302020204030204" pitchFamily="34" charset="0"/>
                <a:ea typeface="Times New Roman" panose="02020603050405020304" pitchFamily="18" charset="0"/>
                <a:cs typeface="Times New Roman" panose="02020603050405020304" pitchFamily="18" charset="0"/>
              </a:rPr>
              <a:t>Six-Week Email </a:t>
            </a:r>
            <a:r>
              <a:rPr lang="en-US" sz="2400" b="1" dirty="0" smtClean="0">
                <a:solidFill>
                  <a:srgbClr val="0070C0"/>
                </a:solidFill>
                <a:latin typeface="Calibri Light" panose="020F0302020204030204" pitchFamily="34" charset="0"/>
                <a:ea typeface="Times New Roman" panose="02020603050405020304" pitchFamily="18" charset="0"/>
                <a:cs typeface="Times New Roman" panose="02020603050405020304" pitchFamily="18" charset="0"/>
              </a:rPr>
              <a:t>Template</a:t>
            </a:r>
          </a:p>
          <a:p>
            <a:pPr>
              <a:spcBef>
                <a:spcPts val="200"/>
              </a:spcBef>
            </a:pPr>
            <a:endParaRPr lang="en-US" sz="2400" b="1" dirty="0">
              <a:solidFill>
                <a:srgbClr val="0070C0"/>
              </a:solidFill>
              <a:latin typeface="Calibri Light" panose="020F0302020204030204" pitchFamily="34" charset="0"/>
              <a:ea typeface="Times New Roman" panose="02020603050405020304" pitchFamily="18" charset="0"/>
              <a:cs typeface="Times New Roman" panose="02020603050405020304" pitchFamily="18" charset="0"/>
            </a:endParaRPr>
          </a:p>
          <a:p>
            <a:pPr marL="292100" marR="0">
              <a:spcBef>
                <a:spcPts val="100"/>
              </a:spcBef>
              <a:spcAft>
                <a:spcPts val="0"/>
              </a:spcAft>
            </a:pPr>
            <a:r>
              <a:rPr lang="en-US" dirty="0">
                <a:solidFill>
                  <a:srgbClr val="0070C0"/>
                </a:solidFill>
                <a:latin typeface="Calibri" panose="020F0502020204030204" pitchFamily="34" charset="0"/>
                <a:ea typeface="Calibri" panose="020F0502020204030204" pitchFamily="34" charset="0"/>
              </a:rPr>
              <a:t>Subject Line: Academic Advising Check-In</a:t>
            </a:r>
          </a:p>
          <a:p>
            <a:pPr>
              <a:spcBef>
                <a:spcPts val="15"/>
              </a:spcBef>
            </a:pPr>
            <a:r>
              <a:rPr lang="en-US" sz="1200" dirty="0">
                <a:solidFill>
                  <a:srgbClr val="0070C0"/>
                </a:solidFill>
                <a:latin typeface="Calibri" panose="020F0502020204030204" pitchFamily="34" charset="0"/>
                <a:ea typeface="Calibri" panose="020F0502020204030204" pitchFamily="34" charset="0"/>
              </a:rPr>
              <a:t> </a:t>
            </a:r>
            <a:endParaRPr lang="en-US" dirty="0">
              <a:solidFill>
                <a:srgbClr val="0070C0"/>
              </a:solidFill>
              <a:latin typeface="Calibri" panose="020F0502020204030204" pitchFamily="34" charset="0"/>
              <a:ea typeface="Calibri" panose="020F0502020204030204" pitchFamily="34" charset="0"/>
            </a:endParaRPr>
          </a:p>
          <a:p>
            <a:pPr marL="292100" marR="0">
              <a:spcBef>
                <a:spcPts val="0"/>
              </a:spcBef>
              <a:spcAft>
                <a:spcPts val="0"/>
              </a:spcAft>
            </a:pPr>
            <a:r>
              <a:rPr lang="en-US" dirty="0">
                <a:solidFill>
                  <a:srgbClr val="0070C0"/>
                </a:solidFill>
                <a:latin typeface="Calibri" panose="020F0502020204030204" pitchFamily="34" charset="0"/>
                <a:ea typeface="Calibri" panose="020F0502020204030204" pitchFamily="34" charset="0"/>
              </a:rPr>
              <a:t>Hello [</a:t>
            </a:r>
            <a:r>
              <a:rPr lang="en-US" dirty="0" err="1" smtClean="0">
                <a:solidFill>
                  <a:srgbClr val="0070C0"/>
                </a:solidFill>
                <a:latin typeface="Calibri" panose="020F0502020204030204" pitchFamily="34" charset="0"/>
                <a:ea typeface="Calibri" panose="020F0502020204030204" pitchFamily="34" charset="0"/>
              </a:rPr>
              <a:t>student_first_name</a:t>
            </a:r>
            <a:r>
              <a:rPr lang="en-US" dirty="0" smtClean="0">
                <a:solidFill>
                  <a:srgbClr val="0070C0"/>
                </a:solidFill>
                <a:latin typeface="Calibri" panose="020F0502020204030204" pitchFamily="34" charset="0"/>
                <a:ea typeface="Calibri" panose="020F0502020204030204" pitchFamily="34" charset="0"/>
              </a:rPr>
              <a:t>],</a:t>
            </a:r>
            <a:endParaRPr lang="en-US" dirty="0">
              <a:solidFill>
                <a:srgbClr val="0070C0"/>
              </a:solidFill>
              <a:latin typeface="Calibri" panose="020F0502020204030204" pitchFamily="34" charset="0"/>
              <a:ea typeface="Calibri" panose="020F0502020204030204" pitchFamily="34" charset="0"/>
            </a:endParaRPr>
          </a:p>
          <a:p>
            <a:pPr>
              <a:spcBef>
                <a:spcPts val="15"/>
              </a:spcBef>
            </a:pPr>
            <a:r>
              <a:rPr lang="en-US" sz="1200" dirty="0">
                <a:solidFill>
                  <a:srgbClr val="0070C0"/>
                </a:solidFill>
                <a:latin typeface="Calibri" panose="020F0502020204030204" pitchFamily="34" charset="0"/>
                <a:ea typeface="Calibri" panose="020F0502020204030204" pitchFamily="34" charset="0"/>
              </a:rPr>
              <a:t> </a:t>
            </a:r>
            <a:endParaRPr lang="en-US" dirty="0">
              <a:solidFill>
                <a:srgbClr val="0070C0"/>
              </a:solidFill>
              <a:latin typeface="Calibri" panose="020F0502020204030204" pitchFamily="34" charset="0"/>
              <a:ea typeface="Calibri" panose="020F0502020204030204" pitchFamily="34" charset="0"/>
            </a:endParaRPr>
          </a:p>
          <a:p>
            <a:pPr marL="292100" marR="183515">
              <a:lnSpc>
                <a:spcPct val="107000"/>
              </a:lnSpc>
              <a:spcBef>
                <a:spcPts val="0"/>
              </a:spcBef>
              <a:spcAft>
                <a:spcPts val="0"/>
              </a:spcAft>
            </a:pPr>
            <a:r>
              <a:rPr lang="en-US" dirty="0">
                <a:solidFill>
                  <a:srgbClr val="0070C0"/>
                </a:solidFill>
                <a:latin typeface="Calibri" panose="020F0502020204030204" pitchFamily="34" charset="0"/>
                <a:ea typeface="Calibri" panose="020F0502020204030204" pitchFamily="34" charset="0"/>
              </a:rPr>
              <a:t>This is your Faculty Advisor, [ ]. I wanted to reach out to see how your semester is going. Are you presently facing any life changes/new situations which impact your course work?</a:t>
            </a:r>
          </a:p>
          <a:p>
            <a:pPr>
              <a:spcBef>
                <a:spcPts val="20"/>
              </a:spcBef>
            </a:pPr>
            <a:r>
              <a:rPr lang="en-US" sz="1100" dirty="0">
                <a:solidFill>
                  <a:srgbClr val="0070C0"/>
                </a:solidFill>
                <a:latin typeface="Calibri" panose="020F0502020204030204" pitchFamily="34" charset="0"/>
                <a:ea typeface="Calibri" panose="020F0502020204030204" pitchFamily="34" charset="0"/>
              </a:rPr>
              <a:t> </a:t>
            </a:r>
            <a:endParaRPr lang="en-US" dirty="0">
              <a:solidFill>
                <a:srgbClr val="0070C0"/>
              </a:solidFill>
              <a:latin typeface="Calibri" panose="020F0502020204030204" pitchFamily="34" charset="0"/>
              <a:ea typeface="Calibri" panose="020F0502020204030204" pitchFamily="34" charset="0"/>
            </a:endParaRPr>
          </a:p>
          <a:p>
            <a:pPr marL="292100" marR="107950">
              <a:lnSpc>
                <a:spcPct val="107000"/>
              </a:lnSpc>
              <a:spcBef>
                <a:spcPts val="0"/>
              </a:spcBef>
              <a:spcAft>
                <a:spcPts val="0"/>
              </a:spcAft>
            </a:pPr>
            <a:r>
              <a:rPr lang="en-US" dirty="0">
                <a:solidFill>
                  <a:srgbClr val="0070C0"/>
                </a:solidFill>
                <a:latin typeface="Calibri" panose="020F0502020204030204" pitchFamily="34" charset="0"/>
                <a:ea typeface="Calibri" panose="020F0502020204030204" pitchFamily="34" charset="0"/>
              </a:rPr>
              <a:t>The six-week point of a course is a good time to evaluate your goals and academic standing in the class. Have you checked your grade recently? If you are not meeting your educational goals now, I highly encourage you to visit the Tutoring &amp; Support Section of Moodle found on every class page. There you can visit the Student Affairs and Support Module or the </a:t>
            </a:r>
            <a:r>
              <a:rPr lang="en-US" dirty="0">
                <a:solidFill>
                  <a:srgbClr val="0070C0"/>
                </a:solidFill>
                <a:latin typeface="Calibri" panose="020F0502020204030204" pitchFamily="34" charset="0"/>
                <a:ea typeface="Calibri" panose="020F0502020204030204" pitchFamily="34" charset="0"/>
                <a:hlinkClick r:id="rId2"/>
              </a:rPr>
              <a:t>Brainfuse</a:t>
            </a:r>
            <a:r>
              <a:rPr lang="en-US" dirty="0">
                <a:solidFill>
                  <a:srgbClr val="0070C0"/>
                </a:solidFill>
                <a:latin typeface="Calibri" panose="020F0502020204030204" pitchFamily="34" charset="0"/>
                <a:ea typeface="Calibri" panose="020F0502020204030204" pitchFamily="34" charset="0"/>
              </a:rPr>
              <a:t> Tutoring Tool for free tutoring. You can also contact Student Services to see if you qualify for Trio Student Support Services.</a:t>
            </a:r>
          </a:p>
          <a:p>
            <a:pPr>
              <a:spcBef>
                <a:spcPts val="45"/>
              </a:spcBef>
            </a:pPr>
            <a:r>
              <a:rPr lang="en-US" sz="800" dirty="0">
                <a:solidFill>
                  <a:srgbClr val="0070C0"/>
                </a:solidFill>
                <a:latin typeface="Calibri" panose="020F0502020204030204" pitchFamily="34" charset="0"/>
                <a:ea typeface="Calibri" panose="020F0502020204030204" pitchFamily="34" charset="0"/>
              </a:rPr>
              <a:t> </a:t>
            </a:r>
            <a:endParaRPr lang="en-US" dirty="0">
              <a:solidFill>
                <a:srgbClr val="0070C0"/>
              </a:solidFill>
              <a:latin typeface="Calibri" panose="020F0502020204030204" pitchFamily="34" charset="0"/>
              <a:ea typeface="Calibri" panose="020F0502020204030204" pitchFamily="34" charset="0"/>
            </a:endParaRPr>
          </a:p>
          <a:p>
            <a:pPr marL="292100" marR="34925">
              <a:lnSpc>
                <a:spcPct val="107000"/>
              </a:lnSpc>
              <a:spcBef>
                <a:spcPts val="80"/>
              </a:spcBef>
              <a:spcAft>
                <a:spcPts val="0"/>
              </a:spcAft>
            </a:pPr>
            <a:r>
              <a:rPr lang="en-US" dirty="0">
                <a:solidFill>
                  <a:srgbClr val="0070C0"/>
                </a:solidFill>
                <a:latin typeface="Calibri" panose="020F0502020204030204" pitchFamily="34" charset="0"/>
                <a:ea typeface="Calibri" panose="020F0502020204030204" pitchFamily="34" charset="0"/>
              </a:rPr>
              <a:t>Please respond and let me know how you are doing! I am committed to your success and want to see you end the semester on a high note! I am also happy to meet with you in person, by phone, or via Teams to discuss any concerns.</a:t>
            </a:r>
          </a:p>
          <a:p>
            <a:pPr>
              <a:spcBef>
                <a:spcPts val="15"/>
              </a:spcBef>
            </a:pPr>
            <a:r>
              <a:rPr lang="en-US" sz="1100" dirty="0">
                <a:solidFill>
                  <a:srgbClr val="0070C0"/>
                </a:solidFill>
                <a:latin typeface="Calibri" panose="020F0502020204030204" pitchFamily="34" charset="0"/>
                <a:ea typeface="Calibri" panose="020F0502020204030204" pitchFamily="34" charset="0"/>
              </a:rPr>
              <a:t> </a:t>
            </a:r>
            <a:endParaRPr lang="en-US" dirty="0">
              <a:solidFill>
                <a:srgbClr val="0070C0"/>
              </a:solidFill>
              <a:latin typeface="Calibri" panose="020F0502020204030204" pitchFamily="34" charset="0"/>
              <a:ea typeface="Calibri" panose="020F0502020204030204" pitchFamily="34" charset="0"/>
            </a:endParaRPr>
          </a:p>
          <a:p>
            <a:pPr marL="292100" marR="3350895">
              <a:lnSpc>
                <a:spcPct val="167000"/>
              </a:lnSpc>
              <a:spcBef>
                <a:spcPts val="0"/>
              </a:spcBef>
              <a:spcAft>
                <a:spcPts val="0"/>
              </a:spcAft>
              <a:tabLst>
                <a:tab pos="546100" algn="l"/>
              </a:tabLst>
            </a:pPr>
            <a:r>
              <a:rPr lang="en-US" dirty="0">
                <a:solidFill>
                  <a:srgbClr val="0070C0"/>
                </a:solidFill>
                <a:latin typeface="Calibri" panose="020F0502020204030204" pitchFamily="34" charset="0"/>
                <a:ea typeface="Calibri" panose="020F0502020204030204" pitchFamily="34" charset="0"/>
              </a:rPr>
              <a:t>I look forward to hearing from you soon! [	]</a:t>
            </a:r>
          </a:p>
        </p:txBody>
      </p:sp>
      <p:sp>
        <p:nvSpPr>
          <p:cNvPr id="2" name="Oval 1"/>
          <p:cNvSpPr/>
          <p:nvPr/>
        </p:nvSpPr>
        <p:spPr>
          <a:xfrm>
            <a:off x="3785191" y="3944679"/>
            <a:ext cx="1041990" cy="43593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621086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19</a:t>
            </a:fld>
            <a:endParaRPr lang="en-US" dirty="0"/>
          </a:p>
        </p:txBody>
      </p:sp>
      <p:sp>
        <p:nvSpPr>
          <p:cNvPr id="7" name="Title 3">
            <a:extLst>
              <a:ext uri="{FF2B5EF4-FFF2-40B4-BE49-F238E27FC236}">
                <a16:creationId xmlns:a16="http://schemas.microsoft.com/office/drawing/2014/main" id="{315E3981-F0D7-482C-A8E0-6A57700BECA7}"/>
              </a:ext>
            </a:extLst>
          </p:cNvPr>
          <p:cNvSpPr>
            <a:spLocks noGrp="1"/>
          </p:cNvSpPr>
          <p:nvPr>
            <p:ph type="title"/>
          </p:nvPr>
        </p:nvSpPr>
        <p:spPr>
          <a:xfrm>
            <a:off x="182880" y="520266"/>
            <a:ext cx="11351260" cy="701731"/>
          </a:xfrm>
        </p:spPr>
        <p:txBody>
          <a:bodyPr>
            <a:noAutofit/>
          </a:bodyPr>
          <a:lstStyle/>
          <a:p>
            <a:r>
              <a:rPr lang="en-US" sz="4800" dirty="0" smtClean="0"/>
              <a:t>Eight-Week Check-In</a:t>
            </a:r>
            <a:endParaRPr lang="en-US" sz="4800" dirty="0"/>
          </a:p>
        </p:txBody>
      </p:sp>
      <p:sp>
        <p:nvSpPr>
          <p:cNvPr id="3" name="Rectangle 2"/>
          <p:cNvSpPr/>
          <p:nvPr/>
        </p:nvSpPr>
        <p:spPr>
          <a:xfrm>
            <a:off x="290945" y="1735801"/>
            <a:ext cx="10961255" cy="4021614"/>
          </a:xfrm>
          <a:prstGeom prst="rect">
            <a:avLst/>
          </a:prstGeom>
        </p:spPr>
        <p:txBody>
          <a:bodyPr wrap="square">
            <a:spAutoFit/>
          </a:bodyPr>
          <a:lstStyle/>
          <a:p>
            <a:pPr marL="285750" lvl="0" indent="-285750">
              <a:lnSpc>
                <a:spcPct val="150000"/>
              </a:lnSpc>
              <a:buFont typeface="Wingdings" panose="05000000000000000000" pitchFamily="2" charset="2"/>
              <a:buChar char="q"/>
            </a:pPr>
            <a:r>
              <a:rPr lang="en-US" dirty="0">
                <a:solidFill>
                  <a:schemeClr val="bg1"/>
                </a:solidFill>
              </a:rPr>
              <a:t>Reach out to advisees before registration at the 8-week period. Develop or revise an ongoing academic plan with the student. Approve advisees’ classes and ask that the students go back in and register after registration opens. (See email template</a:t>
            </a:r>
            <a:r>
              <a:rPr lang="en-US" dirty="0" smtClean="0">
                <a:solidFill>
                  <a:schemeClr val="bg1"/>
                </a:solidFill>
              </a:rPr>
              <a:t>.)</a:t>
            </a:r>
          </a:p>
          <a:p>
            <a:pPr marL="742950" lvl="1" indent="-285750">
              <a:lnSpc>
                <a:spcPct val="150000"/>
              </a:lnSpc>
              <a:buFont typeface="Wingdings" panose="05000000000000000000" pitchFamily="2" charset="2"/>
              <a:buChar char="Ø"/>
            </a:pPr>
            <a:r>
              <a:rPr lang="en-US" dirty="0">
                <a:solidFill>
                  <a:schemeClr val="bg1"/>
                </a:solidFill>
              </a:rPr>
              <a:t>Save note as “Advising </a:t>
            </a:r>
            <a:r>
              <a:rPr lang="en-US" dirty="0" smtClean="0">
                <a:solidFill>
                  <a:schemeClr val="bg1"/>
                </a:solidFill>
              </a:rPr>
              <a:t>Eight-Week </a:t>
            </a:r>
            <a:r>
              <a:rPr lang="en-US" dirty="0">
                <a:solidFill>
                  <a:schemeClr val="bg1"/>
                </a:solidFill>
              </a:rPr>
              <a:t>Check-in”</a:t>
            </a:r>
          </a:p>
          <a:p>
            <a:pPr lvl="0">
              <a:lnSpc>
                <a:spcPct val="150000"/>
              </a:lnSpc>
            </a:pPr>
            <a:endParaRPr lang="en-US" dirty="0">
              <a:solidFill>
                <a:schemeClr val="bg1"/>
              </a:solidFill>
            </a:endParaRPr>
          </a:p>
          <a:p>
            <a:pPr marL="285750" lvl="0" indent="-285750">
              <a:lnSpc>
                <a:spcPct val="150000"/>
              </a:lnSpc>
              <a:buFont typeface="Wingdings" panose="05000000000000000000" pitchFamily="2" charset="2"/>
              <a:buChar char="q"/>
            </a:pPr>
            <a:r>
              <a:rPr lang="en-US" dirty="0" smtClean="0">
                <a:solidFill>
                  <a:schemeClr val="bg1"/>
                </a:solidFill>
              </a:rPr>
              <a:t>Put </a:t>
            </a:r>
            <a:r>
              <a:rPr lang="en-US" dirty="0">
                <a:solidFill>
                  <a:schemeClr val="bg1"/>
                </a:solidFill>
              </a:rPr>
              <a:t>in notes for all student </a:t>
            </a:r>
            <a:r>
              <a:rPr lang="en-US" dirty="0" smtClean="0">
                <a:solidFill>
                  <a:schemeClr val="bg1"/>
                </a:solidFill>
              </a:rPr>
              <a:t>interactions.</a:t>
            </a:r>
          </a:p>
          <a:p>
            <a:pPr marL="285750" lvl="0" indent="-285750">
              <a:lnSpc>
                <a:spcPct val="150000"/>
              </a:lnSpc>
              <a:buFont typeface="Wingdings" panose="05000000000000000000" pitchFamily="2" charset="2"/>
              <a:buChar char="q"/>
            </a:pPr>
            <a:endParaRPr lang="en-US" dirty="0">
              <a:solidFill>
                <a:schemeClr val="bg1"/>
              </a:solidFill>
            </a:endParaRPr>
          </a:p>
          <a:p>
            <a:pPr marL="285750" lvl="0" indent="-285750">
              <a:lnSpc>
                <a:spcPct val="150000"/>
              </a:lnSpc>
              <a:buFont typeface="Wingdings" panose="05000000000000000000" pitchFamily="2" charset="2"/>
              <a:buChar char="q"/>
            </a:pPr>
            <a:r>
              <a:rPr lang="en-US" dirty="0" smtClean="0">
                <a:solidFill>
                  <a:schemeClr val="bg1"/>
                </a:solidFill>
              </a:rPr>
              <a:t>Upload </a:t>
            </a:r>
            <a:r>
              <a:rPr lang="en-US" dirty="0">
                <a:solidFill>
                  <a:schemeClr val="bg1"/>
                </a:solidFill>
              </a:rPr>
              <a:t>the academic plan into Watermark.</a:t>
            </a:r>
          </a:p>
          <a:p>
            <a:pPr>
              <a:spcBef>
                <a:spcPts val="200"/>
              </a:spcBef>
            </a:pPr>
            <a:r>
              <a:rPr lang="en-US" dirty="0" smtClean="0">
                <a:solidFill>
                  <a:schemeClr val="bg1"/>
                </a:solidFill>
                <a:latin typeface="Calibri" panose="020F0502020204030204" pitchFamily="34" charset="0"/>
                <a:ea typeface="Calibri" panose="020F0502020204030204" pitchFamily="34" charset="0"/>
              </a:rPr>
              <a:t> </a:t>
            </a:r>
          </a:p>
          <a:p>
            <a:pPr>
              <a:spcBef>
                <a:spcPts val="200"/>
              </a:spcBef>
            </a:pPr>
            <a:endParaRPr lang="en-US" dirty="0">
              <a:solidFill>
                <a:schemeClr val="bg1"/>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7202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3BD8413-C238-49D7-A4E1-E8FEF1811A0E}"/>
              </a:ext>
            </a:extLst>
          </p:cNvPr>
          <p:cNvSpPr>
            <a:spLocks noGrp="1"/>
          </p:cNvSpPr>
          <p:nvPr>
            <p:ph type="title"/>
          </p:nvPr>
        </p:nvSpPr>
        <p:spPr>
          <a:xfrm>
            <a:off x="667258" y="649224"/>
            <a:ext cx="10420350" cy="859055"/>
          </a:xfrm>
        </p:spPr>
        <p:txBody>
          <a:bodyPr>
            <a:normAutofit/>
          </a:bodyPr>
          <a:lstStyle/>
          <a:p>
            <a:r>
              <a:rPr lang="en-US" sz="4800" dirty="0"/>
              <a:t>QEP-Quality Enhancement Plan </a:t>
            </a:r>
          </a:p>
        </p:txBody>
      </p:sp>
      <p:sp>
        <p:nvSpPr>
          <p:cNvPr id="2" name="Slide Number Placeholder 1">
            <a:extLst>
              <a:ext uri="{FF2B5EF4-FFF2-40B4-BE49-F238E27FC236}">
                <a16:creationId xmlns:a16="http://schemas.microsoft.com/office/drawing/2014/main" id="{0B24BF10-2B55-43AB-9F77-F1A1410384A9}"/>
              </a:ext>
            </a:extLst>
          </p:cNvPr>
          <p:cNvSpPr>
            <a:spLocks noGrp="1"/>
          </p:cNvSpPr>
          <p:nvPr>
            <p:ph type="sldNum" sz="quarter" idx="12"/>
          </p:nvPr>
        </p:nvSpPr>
        <p:spPr/>
        <p:txBody>
          <a:bodyPr/>
          <a:lstStyle/>
          <a:p>
            <a:fld id="{C263D6C4-4840-40CC-AC84-17E24B3B7BDE}" type="slidenum">
              <a:rPr lang="en-US" smtClean="0"/>
              <a:pPr/>
              <a:t>2</a:t>
            </a:fld>
            <a:endParaRPr lang="en-US" dirty="0"/>
          </a:p>
        </p:txBody>
      </p:sp>
      <p:sp>
        <p:nvSpPr>
          <p:cNvPr id="6" name="Content Placeholder 3">
            <a:extLst>
              <a:ext uri="{FF2B5EF4-FFF2-40B4-BE49-F238E27FC236}">
                <a16:creationId xmlns:a16="http://schemas.microsoft.com/office/drawing/2014/main" id="{BADF1A39-D4D3-8B2D-22E5-BC08F879D5D4}"/>
              </a:ext>
            </a:extLst>
          </p:cNvPr>
          <p:cNvSpPr txBox="1">
            <a:spLocks/>
          </p:cNvSpPr>
          <p:nvPr/>
        </p:nvSpPr>
        <p:spPr>
          <a:xfrm>
            <a:off x="809182" y="1728216"/>
            <a:ext cx="7859330" cy="4951984"/>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90000"/>
              </a:lnSpc>
              <a:spcBef>
                <a:spcPts val="1000"/>
              </a:spcBef>
              <a:buClr>
                <a:schemeClr val="accent2"/>
              </a:buClr>
              <a:buFont typeface="Arial" panose="020B0604020202020204" pitchFamily="34" charset="0"/>
              <a:buNone/>
              <a:defRPr lang="en-US" sz="1600" kern="1200" spc="300">
                <a:solidFill>
                  <a:schemeClr val="accent1">
                    <a:lumMod val="20000"/>
                    <a:lumOff val="80000"/>
                  </a:schemeClr>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Clr>
                <a:schemeClr val="accent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20000"/>
              </a:lnSpc>
              <a:buFont typeface="Arial" panose="020B0604020202020204" pitchFamily="34" charset="0"/>
              <a:buChar char="•"/>
            </a:pPr>
            <a:r>
              <a:rPr lang="en-US" sz="2600" dirty="0">
                <a:solidFill>
                  <a:schemeClr val="bg1"/>
                </a:solidFill>
              </a:rPr>
              <a:t>The QEP aims to enhance student success through improved onboarding and advising, guiding students in choosing, entering, and completing their academic pathways at R-CCC</a:t>
            </a:r>
            <a:r>
              <a:rPr lang="en-US" sz="2600" dirty="0" smtClean="0">
                <a:solidFill>
                  <a:schemeClr val="bg1"/>
                </a:solidFill>
              </a:rPr>
              <a:t>.</a:t>
            </a:r>
          </a:p>
          <a:p>
            <a:pPr marL="285750" indent="-285750">
              <a:lnSpc>
                <a:spcPct val="120000"/>
              </a:lnSpc>
              <a:buFont typeface="Arial" panose="020B0604020202020204" pitchFamily="34" charset="0"/>
              <a:buChar char="•"/>
            </a:pPr>
            <a:r>
              <a:rPr lang="en-US" sz="2600" b="1" dirty="0" smtClean="0">
                <a:solidFill>
                  <a:schemeClr val="bg1"/>
                </a:solidFill>
              </a:rPr>
              <a:t>RCCC’s </a:t>
            </a:r>
            <a:r>
              <a:rPr lang="en-US" sz="2600" b="1" dirty="0">
                <a:solidFill>
                  <a:schemeClr val="bg1"/>
                </a:solidFill>
              </a:rPr>
              <a:t>QEP Model</a:t>
            </a:r>
            <a:r>
              <a:rPr lang="en-US" sz="2600" dirty="0" smtClean="0">
                <a:solidFill>
                  <a:schemeClr val="bg1"/>
                </a:solidFill>
              </a:rPr>
              <a:t> – (CAPS) ‘Career-Advising-Path-Success’ will support student success, retention, and completion, with implications for overall learning </a:t>
            </a:r>
          </a:p>
          <a:p>
            <a:pPr marL="285750" indent="-285750">
              <a:lnSpc>
                <a:spcPct val="120000"/>
              </a:lnSpc>
              <a:buFont typeface="Arial" panose="020B0604020202020204" pitchFamily="34" charset="0"/>
              <a:buChar char="•"/>
            </a:pPr>
            <a:r>
              <a:rPr lang="en-US" sz="2600" b="1" dirty="0" smtClean="0">
                <a:solidFill>
                  <a:schemeClr val="bg1"/>
                </a:solidFill>
              </a:rPr>
              <a:t>QEP Fact </a:t>
            </a:r>
            <a:r>
              <a:rPr lang="en-US" sz="2600" dirty="0" smtClean="0">
                <a:solidFill>
                  <a:schemeClr val="bg1"/>
                </a:solidFill>
              </a:rPr>
              <a:t>– R-CCC is accredited by (SACSCOC) the Southern Association of Colleges and Schools Commission, which requires the college to submit a QEP as a part of the accreditation process</a:t>
            </a:r>
          </a:p>
          <a:p>
            <a:pPr marL="285750" indent="-285750">
              <a:lnSpc>
                <a:spcPct val="120000"/>
              </a:lnSpc>
              <a:buFont typeface="Arial" panose="020B0604020202020204" pitchFamily="34" charset="0"/>
              <a:buChar char="•"/>
            </a:pPr>
            <a:r>
              <a:rPr lang="en-US" sz="2600" b="1" dirty="0">
                <a:solidFill>
                  <a:schemeClr val="bg1"/>
                </a:solidFill>
              </a:rPr>
              <a:t>Split </a:t>
            </a:r>
            <a:r>
              <a:rPr lang="en-US" sz="2600" b="1" dirty="0" smtClean="0">
                <a:solidFill>
                  <a:schemeClr val="bg1"/>
                </a:solidFill>
              </a:rPr>
              <a:t>Model of Advising </a:t>
            </a:r>
            <a:r>
              <a:rPr lang="en-US" sz="2600" b="1" i="1" dirty="0" smtClean="0">
                <a:solidFill>
                  <a:schemeClr val="bg1"/>
                </a:solidFill>
              </a:rPr>
              <a:t>– </a:t>
            </a:r>
            <a:r>
              <a:rPr lang="en-US" sz="2600" dirty="0" smtClean="0">
                <a:solidFill>
                  <a:schemeClr val="bg1"/>
                </a:solidFill>
              </a:rPr>
              <a:t>Students </a:t>
            </a:r>
            <a:r>
              <a:rPr lang="en-US" sz="2600" dirty="0">
                <a:solidFill>
                  <a:schemeClr val="bg1"/>
                </a:solidFill>
              </a:rPr>
              <a:t>start with a professional advisor at the advising office and are assigned to a faculty advisor mid-way through the first semester </a:t>
            </a:r>
          </a:p>
          <a:p>
            <a:pPr marL="285750" indent="-285750">
              <a:buFont typeface="Arial" panose="020B0604020202020204" pitchFamily="34" charset="0"/>
              <a:buChar char="•"/>
            </a:pPr>
            <a:endParaRPr lang="en-US" sz="1800" dirty="0">
              <a:solidFill>
                <a:schemeClr val="bg1"/>
              </a:solidFill>
            </a:endParaRPr>
          </a:p>
        </p:txBody>
      </p:sp>
    </p:spTree>
    <p:extLst>
      <p:ext uri="{BB962C8B-B14F-4D97-AF65-F5344CB8AC3E}">
        <p14:creationId xmlns:p14="http://schemas.microsoft.com/office/powerpoint/2010/main" val="2902794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63D6C4-4840-40CC-AC84-17E24B3B7BDE}" type="slidenum">
              <a:rPr lang="en-US" noProof="0" smtClean="0"/>
              <a:pPr/>
              <a:t>20</a:t>
            </a:fld>
            <a:endParaRPr lang="en-US" noProof="0" dirty="0"/>
          </a:p>
        </p:txBody>
      </p:sp>
      <p:sp>
        <p:nvSpPr>
          <p:cNvPr id="8" name="Rectangle 7"/>
          <p:cNvSpPr/>
          <p:nvPr/>
        </p:nvSpPr>
        <p:spPr>
          <a:xfrm>
            <a:off x="221182" y="478771"/>
            <a:ext cx="11437418" cy="5703484"/>
          </a:xfrm>
          <a:prstGeom prst="rect">
            <a:avLst/>
          </a:prstGeom>
          <a:solidFill>
            <a:schemeClr val="accent2">
              <a:lumMod val="40000"/>
              <a:lumOff val="60000"/>
            </a:schemeClr>
          </a:solidFill>
        </p:spPr>
        <p:txBody>
          <a:bodyPr wrap="square">
            <a:spAutoFit/>
          </a:bodyPr>
          <a:lstStyle/>
          <a:p>
            <a:pPr>
              <a:spcBef>
                <a:spcPts val="200"/>
              </a:spcBef>
            </a:pPr>
            <a:r>
              <a:rPr lang="en-US" b="1" dirty="0">
                <a:solidFill>
                  <a:srgbClr val="0070C0"/>
                </a:solidFill>
                <a:latin typeface="Calibri Light" panose="020F0302020204030204" pitchFamily="34" charset="0"/>
                <a:ea typeface="Times New Roman" panose="02020603050405020304" pitchFamily="18" charset="0"/>
                <a:cs typeface="Times New Roman" panose="02020603050405020304" pitchFamily="18" charset="0"/>
              </a:rPr>
              <a:t>Eight-Week Email Template</a:t>
            </a:r>
          </a:p>
          <a:p>
            <a:pPr marR="0">
              <a:spcBef>
                <a:spcPts val="100"/>
              </a:spcBef>
              <a:spcAft>
                <a:spcPts val="0"/>
              </a:spcAft>
            </a:pP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Subject Line: Academic Advising and Registration Information</a:t>
            </a:r>
          </a:p>
          <a:p>
            <a:pPr>
              <a:spcBef>
                <a:spcPts val="15"/>
              </a:spcBef>
            </a:pP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pPr marR="0">
              <a:spcBef>
                <a:spcPts val="0"/>
              </a:spcBef>
              <a:spcAft>
                <a:spcPts val="0"/>
              </a:spcAft>
            </a:pP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Hello, </a:t>
            </a:r>
            <a:r>
              <a:rPr lang="en-US" sz="14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a:t>
            </a:r>
            <a:r>
              <a:rPr lang="en-US" sz="1400" dirty="0" err="1" smtClean="0">
                <a:solidFill>
                  <a:srgbClr val="0070C0"/>
                </a:solidFill>
                <a:latin typeface="Calibri" panose="020F0502020204030204" pitchFamily="34" charset="0"/>
                <a:ea typeface="Calibri" panose="020F0502020204030204" pitchFamily="34" charset="0"/>
              </a:rPr>
              <a:t>student_first_name</a:t>
            </a:r>
            <a:r>
              <a:rPr lang="en-US" sz="14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a:t>
            </a:r>
            <a:endPar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pPr marR="0">
              <a:spcBef>
                <a:spcPts val="0"/>
              </a:spcBef>
              <a:spcAft>
                <a:spcPts val="0"/>
              </a:spcAft>
            </a:pP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My name is [ ] and I am your faculty advisor, it is great to talk with you again!</a:t>
            </a:r>
          </a:p>
          <a:p>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pPr marR="0">
              <a:spcBef>
                <a:spcPts val="0"/>
              </a:spcBef>
              <a:spcAft>
                <a:spcPts val="0"/>
              </a:spcAft>
            </a:pP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Now is the time to plan your courses and register for classes for next semester. Registration for [ </a:t>
            </a:r>
            <a:r>
              <a:rPr lang="en-US" sz="14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 begins </a:t>
            </a: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on [ ] for current students.</a:t>
            </a:r>
          </a:p>
          <a:p>
            <a:pPr>
              <a:spcBef>
                <a:spcPts val="15"/>
              </a:spcBef>
            </a:pP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pPr marR="100330" algn="just">
              <a:lnSpc>
                <a:spcPct val="107000"/>
              </a:lnSpc>
              <a:spcBef>
                <a:spcPts val="0"/>
              </a:spcBef>
              <a:spcAft>
                <a:spcPts val="0"/>
              </a:spcAft>
            </a:pP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As your Faculty Advisor, I will be your contact person for the upcoming registration period and can assist you in updating your plan of study and approving courses in Student Planning to allow you to register. Since classes fill up very quickly, I want to invite you to start early and get the courses you wish to have, whether seated or online.</a:t>
            </a:r>
          </a:p>
          <a:p>
            <a:pPr>
              <a:spcBef>
                <a:spcPts val="25"/>
              </a:spcBef>
            </a:pP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pPr marR="57150">
              <a:lnSpc>
                <a:spcPct val="107000"/>
              </a:lnSpc>
              <a:spcBef>
                <a:spcPts val="0"/>
              </a:spcBef>
              <a:spcAft>
                <a:spcPts val="0"/>
              </a:spcAft>
            </a:pP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All students, regardless of GPA or credit hours completed, are required to contact me regarding classes. Without my approval, you will not be able to register for your courses. You may schedule an appointment with me via email at [ ] or by phone at [ ]. I am also available to meet in Teams. We can arrange for a Teams meeting by e-mail.</a:t>
            </a:r>
          </a:p>
          <a:p>
            <a:pPr>
              <a:spcBef>
                <a:spcPts val="10"/>
              </a:spcBef>
            </a:pP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pPr marR="33655">
              <a:lnSpc>
                <a:spcPct val="107000"/>
              </a:lnSpc>
              <a:spcBef>
                <a:spcPts val="0"/>
              </a:spcBef>
              <a:spcAft>
                <a:spcPts val="0"/>
              </a:spcAft>
            </a:pPr>
            <a:r>
              <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rPr>
              <a:t>Before we meet, please add your course(s) in Self-Service and “request review” under “advising” in plan and schedule. Don’t forget to think about the classes you have this semester and the workload for each course. Did you take too many courses or too few? Also, are you still dedicated to your chosen major or have things changed for you</a:t>
            </a:r>
            <a:r>
              <a:rPr lang="en-US" sz="14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a:t>
            </a:r>
          </a:p>
          <a:p>
            <a:pPr marL="292100" marR="33655">
              <a:lnSpc>
                <a:spcPct val="107000"/>
              </a:lnSpc>
              <a:spcBef>
                <a:spcPts val="0"/>
              </a:spcBef>
              <a:spcAft>
                <a:spcPts val="0"/>
              </a:spcAft>
            </a:pPr>
            <a:endParaRPr lang="en-US" sz="14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US" sz="1400" dirty="0">
                <a:solidFill>
                  <a:srgbClr val="0070C0"/>
                </a:solidFill>
                <a:latin typeface="Calibri" panose="020F0502020204030204" pitchFamily="34" charset="0"/>
                <a:cs typeface="Calibri" panose="020F0502020204030204" pitchFamily="34" charset="0"/>
              </a:rPr>
              <a:t>Please contact me to review or develop your plan in person, through Teams, by email, or via phone. Together we can reserve your classes early to be sure you register for the courses, days, and times that work best for you!</a:t>
            </a:r>
          </a:p>
          <a:p>
            <a:r>
              <a:rPr lang="en-US" sz="1400" dirty="0">
                <a:solidFill>
                  <a:srgbClr val="0070C0"/>
                </a:solidFill>
                <a:latin typeface="Calibri" panose="020F0502020204030204" pitchFamily="34" charset="0"/>
                <a:cs typeface="Calibri" panose="020F0502020204030204" pitchFamily="34" charset="0"/>
              </a:rPr>
              <a:t> </a:t>
            </a:r>
          </a:p>
          <a:p>
            <a:r>
              <a:rPr lang="en-US" sz="1400" dirty="0">
                <a:solidFill>
                  <a:srgbClr val="0070C0"/>
                </a:solidFill>
                <a:latin typeface="Calibri" panose="020F0502020204030204" pitchFamily="34" charset="0"/>
                <a:cs typeface="Calibri" panose="020F0502020204030204" pitchFamily="34" charset="0"/>
              </a:rPr>
              <a:t>Feel free to contact me at any time. I look forward to hearing from you! [	</a:t>
            </a:r>
            <a:r>
              <a:rPr lang="en-US" sz="1400" dirty="0" smtClean="0">
                <a:solidFill>
                  <a:srgbClr val="0070C0"/>
                </a:solidFill>
                <a:latin typeface="Calibri" panose="020F0502020204030204" pitchFamily="34" charset="0"/>
                <a:cs typeface="Calibri" panose="020F0502020204030204" pitchFamily="34" charset="0"/>
              </a:rPr>
              <a:t>]</a:t>
            </a:r>
            <a:endParaRPr lang="en-US" sz="16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030816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21</a:t>
            </a:fld>
            <a:endParaRPr lang="en-US" dirty="0"/>
          </a:p>
        </p:txBody>
      </p:sp>
      <p:sp>
        <p:nvSpPr>
          <p:cNvPr id="7" name="Title 3">
            <a:extLst>
              <a:ext uri="{FF2B5EF4-FFF2-40B4-BE49-F238E27FC236}">
                <a16:creationId xmlns:a16="http://schemas.microsoft.com/office/drawing/2014/main" id="{315E3981-F0D7-482C-A8E0-6A57700BECA7}"/>
              </a:ext>
            </a:extLst>
          </p:cNvPr>
          <p:cNvSpPr>
            <a:spLocks noGrp="1"/>
          </p:cNvSpPr>
          <p:nvPr>
            <p:ph type="title"/>
          </p:nvPr>
        </p:nvSpPr>
        <p:spPr>
          <a:xfrm>
            <a:off x="182880" y="520266"/>
            <a:ext cx="11351260" cy="701731"/>
          </a:xfrm>
        </p:spPr>
        <p:txBody>
          <a:bodyPr>
            <a:noAutofit/>
          </a:bodyPr>
          <a:lstStyle/>
          <a:p>
            <a:r>
              <a:rPr lang="en-US" sz="4800" dirty="0" smtClean="0"/>
              <a:t>End of Semester</a:t>
            </a:r>
            <a:endParaRPr lang="en-US" sz="4800" dirty="0"/>
          </a:p>
        </p:txBody>
      </p:sp>
      <p:sp>
        <p:nvSpPr>
          <p:cNvPr id="3" name="Rectangle 2"/>
          <p:cNvSpPr/>
          <p:nvPr/>
        </p:nvSpPr>
        <p:spPr>
          <a:xfrm>
            <a:off x="377882" y="1376986"/>
            <a:ext cx="10961255" cy="5683607"/>
          </a:xfrm>
          <a:prstGeom prst="rect">
            <a:avLst/>
          </a:prstGeom>
        </p:spPr>
        <p:txBody>
          <a:bodyPr wrap="square">
            <a:spAutoFit/>
          </a:bodyPr>
          <a:lstStyle/>
          <a:p>
            <a:pPr marL="285750" lvl="0" indent="-285750">
              <a:lnSpc>
                <a:spcPct val="150000"/>
              </a:lnSpc>
              <a:buFont typeface="Wingdings" panose="05000000000000000000" pitchFamily="2" charset="2"/>
              <a:buChar char="q"/>
            </a:pPr>
            <a:r>
              <a:rPr lang="en-US" dirty="0">
                <a:solidFill>
                  <a:schemeClr val="bg1"/>
                </a:solidFill>
              </a:rPr>
              <a:t>At the end of the semester, Faculty Advisors will track all their advisees to make sure they have registered for the classes shown in their academic plan. Faculty will keep a record of how many students they advised, and how many registered for the classes in their </a:t>
            </a:r>
            <a:r>
              <a:rPr lang="en-US" dirty="0" smtClean="0">
                <a:solidFill>
                  <a:schemeClr val="bg1"/>
                </a:solidFill>
              </a:rPr>
              <a:t>plan.</a:t>
            </a:r>
          </a:p>
          <a:p>
            <a:pPr marL="285750" lvl="0" indent="-285750">
              <a:lnSpc>
                <a:spcPct val="150000"/>
              </a:lnSpc>
              <a:buFont typeface="Wingdings" panose="05000000000000000000" pitchFamily="2" charset="2"/>
              <a:buChar char="q"/>
            </a:pPr>
            <a:endParaRPr lang="en-US" dirty="0">
              <a:solidFill>
                <a:schemeClr val="bg1"/>
              </a:solidFill>
            </a:endParaRPr>
          </a:p>
          <a:p>
            <a:pPr marL="285750" indent="-285750">
              <a:lnSpc>
                <a:spcPct val="150000"/>
              </a:lnSpc>
              <a:buFont typeface="Wingdings" panose="05000000000000000000" pitchFamily="2" charset="2"/>
              <a:buChar char="q"/>
            </a:pPr>
            <a:r>
              <a:rPr lang="en-US" dirty="0" smtClean="0">
                <a:solidFill>
                  <a:schemeClr val="bg1"/>
                </a:solidFill>
              </a:rPr>
              <a:t>Students who have not registered should be sent an email to remind them to register. </a:t>
            </a:r>
            <a:r>
              <a:rPr lang="en-US" dirty="0">
                <a:solidFill>
                  <a:schemeClr val="bg1"/>
                </a:solidFill>
              </a:rPr>
              <a:t>(See email template.)</a:t>
            </a:r>
          </a:p>
          <a:p>
            <a:pPr marL="742950" lvl="1" indent="-285750">
              <a:lnSpc>
                <a:spcPct val="150000"/>
              </a:lnSpc>
              <a:buFont typeface="Wingdings" panose="05000000000000000000" pitchFamily="2" charset="2"/>
              <a:buChar char="Ø"/>
            </a:pPr>
            <a:r>
              <a:rPr lang="en-US" dirty="0" smtClean="0">
                <a:solidFill>
                  <a:schemeClr val="bg1"/>
                </a:solidFill>
              </a:rPr>
              <a:t>Save </a:t>
            </a:r>
            <a:r>
              <a:rPr lang="en-US" dirty="0">
                <a:solidFill>
                  <a:schemeClr val="bg1"/>
                </a:solidFill>
              </a:rPr>
              <a:t>note as </a:t>
            </a:r>
            <a:r>
              <a:rPr lang="en-US" dirty="0" smtClean="0">
                <a:solidFill>
                  <a:schemeClr val="bg1"/>
                </a:solidFill>
              </a:rPr>
              <a:t>“Academic Planning (may include Registration)”</a:t>
            </a:r>
            <a:endParaRPr lang="en-US" dirty="0">
              <a:solidFill>
                <a:schemeClr val="bg1"/>
              </a:solidFill>
            </a:endParaRPr>
          </a:p>
          <a:p>
            <a:pPr lvl="0">
              <a:lnSpc>
                <a:spcPct val="150000"/>
              </a:lnSpc>
            </a:pPr>
            <a:endParaRPr lang="en-US" dirty="0">
              <a:solidFill>
                <a:schemeClr val="bg1"/>
              </a:solidFill>
            </a:endParaRPr>
          </a:p>
          <a:p>
            <a:pPr marL="285750" lvl="0" indent="-285750">
              <a:lnSpc>
                <a:spcPct val="150000"/>
              </a:lnSpc>
              <a:buFont typeface="Wingdings" panose="05000000000000000000" pitchFamily="2" charset="2"/>
              <a:buChar char="q"/>
            </a:pPr>
            <a:r>
              <a:rPr lang="en-US" dirty="0" smtClean="0">
                <a:solidFill>
                  <a:schemeClr val="bg1"/>
                </a:solidFill>
              </a:rPr>
              <a:t>Faculty </a:t>
            </a:r>
            <a:r>
              <a:rPr lang="en-US" dirty="0">
                <a:solidFill>
                  <a:schemeClr val="bg1"/>
                </a:solidFill>
              </a:rPr>
              <a:t>Advisors will report the number of advisees they reached out to at one </a:t>
            </a:r>
            <a:r>
              <a:rPr lang="en-US" dirty="0" smtClean="0">
                <a:solidFill>
                  <a:schemeClr val="bg1"/>
                </a:solidFill>
              </a:rPr>
              <a:t>week, six weeks, and eight weeks </a:t>
            </a:r>
            <a:r>
              <a:rPr lang="en-US" dirty="0">
                <a:solidFill>
                  <a:schemeClr val="bg1"/>
                </a:solidFill>
              </a:rPr>
              <a:t>and will report a tally of the advisees who reached back out to those emails. Faculty Advisors will also report the number they advised for registration and the number who registered for the classes in their plan. All of this information will be reported in the advising portion of the FEP.</a:t>
            </a:r>
          </a:p>
          <a:p>
            <a:pPr>
              <a:spcBef>
                <a:spcPts val="200"/>
              </a:spcBef>
            </a:pPr>
            <a:r>
              <a:rPr lang="en-US" dirty="0" smtClean="0">
                <a:solidFill>
                  <a:schemeClr val="bg1"/>
                </a:solidFill>
                <a:latin typeface="Calibri" panose="020F0502020204030204" pitchFamily="34" charset="0"/>
                <a:ea typeface="Calibri" panose="020F0502020204030204" pitchFamily="34" charset="0"/>
              </a:rPr>
              <a:t> </a:t>
            </a:r>
          </a:p>
          <a:p>
            <a:pPr>
              <a:spcBef>
                <a:spcPts val="200"/>
              </a:spcBef>
            </a:pPr>
            <a:endParaRPr lang="en-US" dirty="0">
              <a:solidFill>
                <a:schemeClr val="bg1"/>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480229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63D6C4-4840-40CC-AC84-17E24B3B7BDE}" type="slidenum">
              <a:rPr lang="en-US" noProof="0" smtClean="0"/>
              <a:pPr/>
              <a:t>22</a:t>
            </a:fld>
            <a:endParaRPr lang="en-US" noProof="0" dirty="0"/>
          </a:p>
        </p:txBody>
      </p:sp>
      <p:sp>
        <p:nvSpPr>
          <p:cNvPr id="8" name="Rectangle 7"/>
          <p:cNvSpPr/>
          <p:nvPr/>
        </p:nvSpPr>
        <p:spPr>
          <a:xfrm>
            <a:off x="232757" y="166255"/>
            <a:ext cx="11341927" cy="6568465"/>
          </a:xfrm>
          <a:prstGeom prst="rect">
            <a:avLst/>
          </a:prstGeom>
          <a:solidFill>
            <a:schemeClr val="accent2">
              <a:lumMod val="60000"/>
              <a:lumOff val="40000"/>
            </a:schemeClr>
          </a:solidFill>
        </p:spPr>
        <p:txBody>
          <a:bodyPr wrap="square">
            <a:spAutoFit/>
          </a:bodyPr>
          <a:lstStyle/>
          <a:p>
            <a:pPr>
              <a:spcBef>
                <a:spcPts val="200"/>
              </a:spcBef>
            </a:pPr>
            <a:r>
              <a:rPr lang="en-US" sz="2000" b="1" dirty="0" smtClean="0">
                <a:solidFill>
                  <a:srgbClr val="0070C0"/>
                </a:solidFill>
                <a:latin typeface="Calibri Light" panose="020F0302020204030204" pitchFamily="34" charset="0"/>
                <a:ea typeface="Times New Roman" panose="02020603050405020304" pitchFamily="18" charset="0"/>
                <a:cs typeface="Times New Roman" panose="02020603050405020304" pitchFamily="18" charset="0"/>
              </a:rPr>
              <a:t>End of Semester Email Template – For Students who have not registered</a:t>
            </a:r>
            <a:endParaRPr lang="en-US" sz="2000" b="1" dirty="0">
              <a:solidFill>
                <a:srgbClr val="0070C0"/>
              </a:solidFill>
              <a:latin typeface="Calibri Light" panose="020F0302020204030204" pitchFamily="34" charset="0"/>
              <a:ea typeface="Times New Roman" panose="02020603050405020304" pitchFamily="18" charset="0"/>
              <a:cs typeface="Times New Roman" panose="02020603050405020304" pitchFamily="18" charset="0"/>
            </a:endParaRPr>
          </a:p>
          <a:p>
            <a:pPr marR="0">
              <a:spcBef>
                <a:spcPts val="100"/>
              </a:spcBef>
              <a:spcAft>
                <a:spcPts val="0"/>
              </a:spcAft>
            </a:pPr>
            <a:r>
              <a:rPr lang="en-US" sz="1600" dirty="0">
                <a:solidFill>
                  <a:srgbClr val="0070C0"/>
                </a:solidFill>
                <a:latin typeface="Calibri" panose="020F0502020204030204" pitchFamily="34" charset="0"/>
                <a:ea typeface="Calibri" panose="020F0502020204030204" pitchFamily="34" charset="0"/>
                <a:cs typeface="Calibri" panose="020F0502020204030204" pitchFamily="34" charset="0"/>
              </a:rPr>
              <a:t>Subject Line: Time to Register for Classes – </a:t>
            </a:r>
            <a:r>
              <a:rPr lang="en-US" sz="16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Don’t Miss Out!</a:t>
            </a:r>
            <a:endParaRPr lang="en-US" sz="16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a:spcBef>
                <a:spcPts val="15"/>
              </a:spcBef>
            </a:pPr>
            <a:r>
              <a:rPr lang="en-US" sz="1600"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pPr marR="0">
              <a:spcBef>
                <a:spcPts val="0"/>
              </a:spcBef>
              <a:spcAft>
                <a:spcPts val="0"/>
              </a:spcAft>
            </a:pPr>
            <a:r>
              <a:rPr lang="en-US" sz="1600" dirty="0">
                <a:solidFill>
                  <a:srgbClr val="0070C0"/>
                </a:solidFill>
                <a:latin typeface="Calibri" panose="020F0502020204030204" pitchFamily="34" charset="0"/>
                <a:ea typeface="Calibri" panose="020F0502020204030204" pitchFamily="34" charset="0"/>
                <a:cs typeface="Calibri" panose="020F0502020204030204" pitchFamily="34" charset="0"/>
              </a:rPr>
              <a:t>Hello, [</a:t>
            </a:r>
            <a:r>
              <a:rPr lang="en-US" sz="1600" dirty="0" err="1" smtClean="0">
                <a:solidFill>
                  <a:srgbClr val="0070C0"/>
                </a:solidFill>
                <a:latin typeface="Calibri" panose="020F0502020204030204" pitchFamily="34" charset="0"/>
                <a:ea typeface="Calibri" panose="020F0502020204030204" pitchFamily="34" charset="0"/>
                <a:cs typeface="Calibri" panose="020F0502020204030204" pitchFamily="34" charset="0"/>
              </a:rPr>
              <a:t>student_first_name</a:t>
            </a:r>
            <a:r>
              <a:rPr lang="en-US" sz="16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a:t>
            </a:r>
            <a:endParaRPr lang="en-US" sz="16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US" sz="1600"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pPr marR="0">
              <a:spcBef>
                <a:spcPts val="0"/>
              </a:spcBef>
              <a:spcAft>
                <a:spcPts val="0"/>
              </a:spcAft>
            </a:pPr>
            <a:r>
              <a:rPr lang="en-US" sz="1600" dirty="0">
                <a:solidFill>
                  <a:srgbClr val="0070C0"/>
                </a:solidFill>
                <a:latin typeface="Calibri" panose="020F0502020204030204" pitchFamily="34" charset="0"/>
                <a:ea typeface="Calibri" panose="020F0502020204030204" pitchFamily="34" charset="0"/>
                <a:cs typeface="Calibri" panose="020F0502020204030204" pitchFamily="34" charset="0"/>
              </a:rPr>
              <a:t>My name is [ ] and I am your faculty </a:t>
            </a:r>
            <a:r>
              <a:rPr lang="en-US" sz="1600" dirty="0" smtClean="0">
                <a:solidFill>
                  <a:srgbClr val="0070C0"/>
                </a:solidFill>
                <a:latin typeface="Calibri" panose="020F0502020204030204" pitchFamily="34" charset="0"/>
                <a:ea typeface="Calibri" panose="020F0502020204030204" pitchFamily="34" charset="0"/>
                <a:cs typeface="Calibri" panose="020F0502020204030204" pitchFamily="34" charset="0"/>
              </a:rPr>
              <a:t>advisor.</a:t>
            </a:r>
            <a:endParaRPr lang="en-US" sz="1600"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r>
              <a:rPr lang="en-US" sz="1600" dirty="0">
                <a:solidFill>
                  <a:srgbClr val="0070C0"/>
                </a:solidFill>
                <a:latin typeface="Calibri" panose="020F0502020204030204" pitchFamily="34" charset="0"/>
                <a:ea typeface="Calibri" panose="020F0502020204030204" pitchFamily="34" charset="0"/>
                <a:cs typeface="Calibri" panose="020F0502020204030204" pitchFamily="34" charset="0"/>
              </a:rPr>
              <a:t> </a:t>
            </a:r>
          </a:p>
          <a:p>
            <a:r>
              <a:rPr lang="en-US" sz="1600" dirty="0" smtClean="0">
                <a:solidFill>
                  <a:srgbClr val="0070C0"/>
                </a:solidFill>
                <a:latin typeface="Calibri" panose="020F0502020204030204" pitchFamily="34" charset="0"/>
                <a:cs typeface="Calibri" panose="020F0502020204030204" pitchFamily="34" charset="0"/>
              </a:rPr>
              <a:t>I hope you’re doing well! I wanted to check in because I noticed that you haven’t registered for your upcoming classes yet. </a:t>
            </a:r>
            <a:r>
              <a:rPr lang="en-US" sz="1600" b="1" dirty="0" smtClean="0">
                <a:solidFill>
                  <a:srgbClr val="0070C0"/>
                </a:solidFill>
                <a:latin typeface="Calibri" panose="020F0502020204030204" pitchFamily="34" charset="0"/>
                <a:cs typeface="Calibri" panose="020F0502020204030204" pitchFamily="34" charset="0"/>
              </a:rPr>
              <a:t>Classes fill up quickly</a:t>
            </a:r>
            <a:r>
              <a:rPr lang="en-US" sz="1600" dirty="0" smtClean="0">
                <a:solidFill>
                  <a:srgbClr val="0070C0"/>
                </a:solidFill>
                <a:latin typeface="Calibri" panose="020F0502020204030204" pitchFamily="34" charset="0"/>
                <a:cs typeface="Calibri" panose="020F0502020204030204" pitchFamily="34" charset="0"/>
              </a:rPr>
              <a:t>, so I encourage you to register as soon as possible to secure your preferred schedule</a:t>
            </a:r>
            <a:r>
              <a:rPr lang="en-US" sz="1600" dirty="0">
                <a:solidFill>
                  <a:srgbClr val="0070C0"/>
                </a:solidFill>
                <a:latin typeface="Calibri" panose="020F0502020204030204" pitchFamily="34" charset="0"/>
                <a:cs typeface="Calibri" panose="020F0502020204030204" pitchFamily="34" charset="0"/>
              </a:rPr>
              <a:t>. If you have already registered, please disregard this email—sometimes our systems take a little time to update.</a:t>
            </a:r>
            <a:endParaRPr lang="en-US" sz="1600" dirty="0" smtClean="0">
              <a:solidFill>
                <a:srgbClr val="0070C0"/>
              </a:solidFill>
              <a:latin typeface="Calibri" panose="020F0502020204030204" pitchFamily="34" charset="0"/>
              <a:cs typeface="Calibri" panose="020F0502020204030204" pitchFamily="34" charset="0"/>
            </a:endParaRPr>
          </a:p>
          <a:p>
            <a:endParaRPr lang="en-US" sz="1600" dirty="0">
              <a:solidFill>
                <a:srgbClr val="0070C0"/>
              </a:solidFill>
              <a:latin typeface="Calibri" panose="020F0502020204030204" pitchFamily="34" charset="0"/>
              <a:cs typeface="Calibri" panose="020F0502020204030204" pitchFamily="34" charset="0"/>
            </a:endParaRPr>
          </a:p>
          <a:p>
            <a:r>
              <a:rPr lang="en-US" sz="1600" dirty="0" smtClean="0">
                <a:solidFill>
                  <a:srgbClr val="0070C0"/>
                </a:solidFill>
                <a:latin typeface="Calibri" panose="020F0502020204030204" pitchFamily="34" charset="0"/>
                <a:cs typeface="Calibri" panose="020F0502020204030204" pitchFamily="34" charset="0"/>
              </a:rPr>
              <a:t>As your Faculty Advisor, I’m here to assist you with </a:t>
            </a:r>
            <a:r>
              <a:rPr lang="en-US" sz="1600" b="1" dirty="0" smtClean="0">
                <a:solidFill>
                  <a:srgbClr val="0070C0"/>
                </a:solidFill>
                <a:latin typeface="Calibri" panose="020F0502020204030204" pitchFamily="34" charset="0"/>
                <a:cs typeface="Calibri" panose="020F0502020204030204" pitchFamily="34" charset="0"/>
              </a:rPr>
              <a:t>updating your plan of study, selecting courses, and approving your schedule in Self-Service</a:t>
            </a:r>
            <a:r>
              <a:rPr lang="en-US" sz="1600" dirty="0" smtClean="0">
                <a:solidFill>
                  <a:srgbClr val="0070C0"/>
                </a:solidFill>
                <a:latin typeface="Calibri" panose="020F0502020204030204" pitchFamily="34" charset="0"/>
                <a:cs typeface="Calibri" panose="020F0502020204030204" pitchFamily="34" charset="0"/>
              </a:rPr>
              <a:t> to ensure a smooth registration process. All students, regardless of GPA or credit hours, must contact me for course approval before registering.</a:t>
            </a:r>
          </a:p>
          <a:p>
            <a:endParaRPr lang="en-US" sz="1600" dirty="0">
              <a:solidFill>
                <a:srgbClr val="0070C0"/>
              </a:solidFill>
              <a:latin typeface="Calibri" panose="020F0502020204030204" pitchFamily="34" charset="0"/>
              <a:cs typeface="Calibri" panose="020F0502020204030204" pitchFamily="34" charset="0"/>
            </a:endParaRPr>
          </a:p>
          <a:p>
            <a:r>
              <a:rPr lang="en-US" sz="1600" dirty="0" smtClean="0">
                <a:solidFill>
                  <a:srgbClr val="0070C0"/>
                </a:solidFill>
                <a:latin typeface="Calibri" panose="020F0502020204030204" pitchFamily="34" charset="0"/>
                <a:cs typeface="Calibri" panose="020F0502020204030204" pitchFamily="34" charset="0"/>
              </a:rPr>
              <a:t>Next Steps:</a:t>
            </a:r>
          </a:p>
          <a:p>
            <a:pPr marL="288925" indent="-288925">
              <a:buFont typeface="Courier New" panose="02070309020205020404" pitchFamily="49" charset="0"/>
              <a:buChar char="o"/>
            </a:pPr>
            <a:r>
              <a:rPr lang="en-US" sz="1600" dirty="0" smtClean="0">
                <a:solidFill>
                  <a:srgbClr val="0070C0"/>
                </a:solidFill>
                <a:latin typeface="Calibri" panose="020F0502020204030204" pitchFamily="34" charset="0"/>
                <a:cs typeface="Calibri" panose="020F0502020204030204" pitchFamily="34" charset="0"/>
              </a:rPr>
              <a:t>Add your courses in Self-Service and click “Request Review” under “Advising” in Plan &amp; Schedule.</a:t>
            </a:r>
          </a:p>
          <a:p>
            <a:pPr marL="288925" indent="-288925">
              <a:buFont typeface="Courier New" panose="02070309020205020404" pitchFamily="49" charset="0"/>
              <a:buChar char="o"/>
            </a:pPr>
            <a:r>
              <a:rPr lang="en-US" sz="1600" dirty="0" smtClean="0">
                <a:solidFill>
                  <a:srgbClr val="0070C0"/>
                </a:solidFill>
                <a:latin typeface="Calibri" panose="020F0502020204030204" pitchFamily="34" charset="0"/>
                <a:cs typeface="Calibri" panose="020F0502020204030204" pitchFamily="34" charset="0"/>
              </a:rPr>
              <a:t>Consider your workload this semester—do you need to adjust your course load? Are you still confident in your major, or do we need to explore alternatives?</a:t>
            </a:r>
          </a:p>
          <a:p>
            <a:pPr marL="288925" indent="-288925">
              <a:buFont typeface="Courier New" panose="02070309020205020404" pitchFamily="49" charset="0"/>
              <a:buChar char="o"/>
            </a:pPr>
            <a:r>
              <a:rPr lang="en-US" sz="1600" dirty="0" smtClean="0">
                <a:solidFill>
                  <a:srgbClr val="0070C0"/>
                </a:solidFill>
                <a:latin typeface="Calibri" panose="020F0502020204030204" pitchFamily="34" charset="0"/>
                <a:cs typeface="Calibri" panose="020F0502020204030204" pitchFamily="34" charset="0"/>
              </a:rPr>
              <a:t>Schedule a meeting with me via email at [ ] or by phone at [ ]. I’m also available for Teams meetings—just send me an email to arrange a time.</a:t>
            </a:r>
          </a:p>
          <a:p>
            <a:endParaRPr lang="en-US" sz="1600" dirty="0">
              <a:solidFill>
                <a:srgbClr val="0070C0"/>
              </a:solidFill>
              <a:latin typeface="Calibri" panose="020F0502020204030204" pitchFamily="34" charset="0"/>
              <a:cs typeface="Calibri" panose="020F0502020204030204" pitchFamily="34" charset="0"/>
            </a:endParaRPr>
          </a:p>
          <a:p>
            <a:r>
              <a:rPr lang="en-US" sz="1600" dirty="0" smtClean="0">
                <a:solidFill>
                  <a:srgbClr val="0070C0"/>
                </a:solidFill>
                <a:latin typeface="Calibri" panose="020F0502020204030204" pitchFamily="34" charset="0"/>
                <a:cs typeface="Calibri" panose="020F0502020204030204" pitchFamily="34" charset="0"/>
              </a:rPr>
              <a:t>Let’s work together to get you set up for success! Please reach out if you have any questions—I’m happy to help.</a:t>
            </a:r>
          </a:p>
          <a:p>
            <a:endParaRPr lang="en-US" sz="1600" dirty="0">
              <a:solidFill>
                <a:srgbClr val="0070C0"/>
              </a:solidFill>
              <a:latin typeface="Calibri" panose="020F0502020204030204" pitchFamily="34" charset="0"/>
              <a:cs typeface="Calibri" panose="020F0502020204030204" pitchFamily="34" charset="0"/>
            </a:endParaRPr>
          </a:p>
          <a:p>
            <a:r>
              <a:rPr lang="en-US" sz="1600" dirty="0" smtClean="0">
                <a:solidFill>
                  <a:srgbClr val="0070C0"/>
                </a:solidFill>
                <a:latin typeface="Calibri" panose="020F0502020204030204" pitchFamily="34" charset="0"/>
                <a:cs typeface="Calibri" panose="020F0502020204030204" pitchFamily="34" charset="0"/>
              </a:rPr>
              <a:t>Looking forward to hearing from you soon!</a:t>
            </a:r>
          </a:p>
          <a:p>
            <a:r>
              <a:rPr lang="en-US" sz="1600" dirty="0" smtClean="0">
                <a:solidFill>
                  <a:srgbClr val="0070C0"/>
                </a:solidFill>
                <a:latin typeface="Calibri" panose="020F0502020204030204" pitchFamily="34" charset="0"/>
                <a:cs typeface="Calibri" panose="020F0502020204030204" pitchFamily="34" charset="0"/>
              </a:rPr>
              <a:t> [ ] </a:t>
            </a:r>
          </a:p>
        </p:txBody>
      </p:sp>
    </p:spTree>
    <p:extLst>
      <p:ext uri="{BB962C8B-B14F-4D97-AF65-F5344CB8AC3E}">
        <p14:creationId xmlns:p14="http://schemas.microsoft.com/office/powerpoint/2010/main" val="281978192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Confirming Registration</a:t>
            </a:r>
            <a:endParaRPr lang="en-US" dirty="0"/>
          </a:p>
        </p:txBody>
      </p:sp>
      <p:sp>
        <p:nvSpPr>
          <p:cNvPr id="4" name="Slide Number Placeholder 3"/>
          <p:cNvSpPr>
            <a:spLocks noGrp="1"/>
          </p:cNvSpPr>
          <p:nvPr>
            <p:ph type="sldNum" sz="quarter" idx="12"/>
          </p:nvPr>
        </p:nvSpPr>
        <p:spPr/>
        <p:txBody>
          <a:bodyPr/>
          <a:lstStyle/>
          <a:p>
            <a:fld id="{C263D6C4-4840-40CC-AC84-17E24B3B7BDE}" type="slidenum">
              <a:rPr lang="en-US" noProof="0" smtClean="0"/>
              <a:pPr/>
              <a:t>23</a:t>
            </a:fld>
            <a:endParaRPr lang="en-US" noProof="0" dirty="0"/>
          </a:p>
        </p:txBody>
      </p:sp>
      <p:sp>
        <p:nvSpPr>
          <p:cNvPr id="10" name="Rectangle 9"/>
          <p:cNvSpPr/>
          <p:nvPr/>
        </p:nvSpPr>
        <p:spPr>
          <a:xfrm>
            <a:off x="759331" y="1515286"/>
            <a:ext cx="3127587" cy="461665"/>
          </a:xfrm>
          <a:prstGeom prst="rect">
            <a:avLst/>
          </a:prstGeom>
        </p:spPr>
        <p:txBody>
          <a:bodyPr wrap="none">
            <a:spAutoFit/>
          </a:bodyPr>
          <a:lstStyle/>
          <a:p>
            <a:pPr>
              <a:spcBef>
                <a:spcPts val="200"/>
              </a:spcBef>
            </a:pPr>
            <a:r>
              <a:rPr lang="en-US" sz="24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Aviso (Watermark SS&amp;E)</a:t>
            </a:r>
          </a:p>
        </p:txBody>
      </p:sp>
      <p:pic>
        <p:nvPicPr>
          <p:cNvPr id="12" name="Picture 11"/>
          <p:cNvPicPr/>
          <p:nvPr/>
        </p:nvPicPr>
        <p:blipFill>
          <a:blip r:embed="rId2">
            <a:extLst>
              <a:ext uri="{28A0092B-C50C-407E-A947-70E740481C1C}">
                <a14:useLocalDpi xmlns:a14="http://schemas.microsoft.com/office/drawing/2010/main" val="0"/>
              </a:ext>
            </a:extLst>
          </a:blip>
          <a:stretch>
            <a:fillRect/>
          </a:stretch>
        </p:blipFill>
        <p:spPr>
          <a:xfrm>
            <a:off x="8894618" y="1884618"/>
            <a:ext cx="2763982" cy="2737258"/>
          </a:xfrm>
          <a:prstGeom prst="rect">
            <a:avLst/>
          </a:prstGeom>
        </p:spPr>
      </p:pic>
      <p:sp>
        <p:nvSpPr>
          <p:cNvPr id="11" name="Rectangle 10"/>
          <p:cNvSpPr/>
          <p:nvPr/>
        </p:nvSpPr>
        <p:spPr>
          <a:xfrm>
            <a:off x="444500" y="2067758"/>
            <a:ext cx="8450118" cy="4247317"/>
          </a:xfrm>
          <a:prstGeom prst="rect">
            <a:avLst/>
          </a:prstGeom>
        </p:spPr>
        <p:txBody>
          <a:bodyPr wrap="square">
            <a:spAutoFit/>
          </a:bodyPr>
          <a:lstStyle/>
          <a:p>
            <a:pPr marL="342900" marR="0" lvl="0" indent="-342900">
              <a:spcBef>
                <a:spcPts val="0"/>
              </a:spcBef>
              <a:spcAft>
                <a:spcPts val="0"/>
              </a:spcAft>
              <a:buFont typeface="+mj-lt"/>
              <a:buAutoNum type="arabicPeriod"/>
              <a:tabLst>
                <a:tab pos="546100" algn="l"/>
              </a:tabLst>
            </a:pPr>
            <a:r>
              <a:rPr lang="en-US" dirty="0">
                <a:solidFill>
                  <a:schemeClr val="bg1"/>
                </a:solidFill>
                <a:latin typeface="Calibri" panose="020F0502020204030204" pitchFamily="34" charset="0"/>
                <a:ea typeface="Calibri" panose="020F0502020204030204" pitchFamily="34" charset="0"/>
              </a:rPr>
              <a:t>Set up a filter by selecting “+” under the student tab.</a:t>
            </a:r>
          </a:p>
          <a:p>
            <a:pPr marL="342900" marR="0" lvl="0" indent="-342900">
              <a:spcBef>
                <a:spcPts val="0"/>
              </a:spcBef>
              <a:spcAft>
                <a:spcPts val="0"/>
              </a:spcAft>
              <a:buFont typeface="+mj-lt"/>
              <a:buAutoNum type="arabicPeriod"/>
              <a:tabLst>
                <a:tab pos="546100" algn="l"/>
              </a:tabLst>
            </a:pPr>
            <a:r>
              <a:rPr lang="en-US" dirty="0">
                <a:solidFill>
                  <a:schemeClr val="bg1"/>
                </a:solidFill>
                <a:latin typeface="Calibri" panose="020F0502020204030204" pitchFamily="34" charset="0"/>
                <a:ea typeface="Calibri" panose="020F0502020204030204" pitchFamily="34" charset="0"/>
              </a:rPr>
              <a:t>Name your filter (suggested: Enrolled [current semester], not [next semester])</a:t>
            </a:r>
          </a:p>
          <a:p>
            <a:pPr marL="342900" marR="0" lvl="0" indent="-342900">
              <a:spcBef>
                <a:spcPts val="0"/>
              </a:spcBef>
              <a:spcAft>
                <a:spcPts val="0"/>
              </a:spcAft>
              <a:buFont typeface="+mj-lt"/>
              <a:buAutoNum type="arabicPeriod"/>
              <a:tabLst>
                <a:tab pos="546100" algn="l"/>
              </a:tabLst>
            </a:pPr>
            <a:r>
              <a:rPr lang="en-US" dirty="0">
                <a:solidFill>
                  <a:schemeClr val="bg1"/>
                </a:solidFill>
                <a:latin typeface="Calibri" panose="020F0502020204030204" pitchFamily="34" charset="0"/>
                <a:ea typeface="Calibri" panose="020F0502020204030204" pitchFamily="34" charset="0"/>
              </a:rPr>
              <a:t>Choose “limit to my caseload.”</a:t>
            </a:r>
          </a:p>
          <a:p>
            <a:pPr marL="342900" marR="0" lvl="0" indent="-342900">
              <a:spcBef>
                <a:spcPts val="0"/>
              </a:spcBef>
              <a:spcAft>
                <a:spcPts val="0"/>
              </a:spcAft>
              <a:buFont typeface="+mj-lt"/>
              <a:buAutoNum type="arabicPeriod"/>
              <a:tabLst>
                <a:tab pos="546100" algn="l"/>
              </a:tabLst>
            </a:pPr>
            <a:r>
              <a:rPr lang="en-US" dirty="0">
                <a:solidFill>
                  <a:schemeClr val="bg1"/>
                </a:solidFill>
                <a:latin typeface="Calibri" panose="020F0502020204030204" pitchFamily="34" charset="0"/>
                <a:ea typeface="Calibri" panose="020F0502020204030204" pitchFamily="34" charset="0"/>
              </a:rPr>
              <a:t>In </a:t>
            </a:r>
            <a:r>
              <a:rPr lang="en-US" i="1" dirty="0">
                <a:solidFill>
                  <a:schemeClr val="bg1"/>
                </a:solidFill>
                <a:latin typeface="Calibri" panose="020F0502020204030204" pitchFamily="34" charset="0"/>
                <a:ea typeface="Calibri" panose="020F0502020204030204" pitchFamily="34" charset="0"/>
              </a:rPr>
              <a:t>Registration Terms Include</a:t>
            </a:r>
            <a:r>
              <a:rPr lang="en-US" dirty="0">
                <a:solidFill>
                  <a:schemeClr val="bg1"/>
                </a:solidFill>
                <a:latin typeface="Calibri" panose="020F0502020204030204" pitchFamily="34" charset="0"/>
                <a:ea typeface="Calibri" panose="020F0502020204030204" pitchFamily="34" charset="0"/>
              </a:rPr>
              <a:t> type in and select the current semester (i.e. spring 2024).</a:t>
            </a:r>
          </a:p>
          <a:p>
            <a:pPr marL="342900" marR="0" lvl="0" indent="-342900">
              <a:spcBef>
                <a:spcPts val="0"/>
              </a:spcBef>
              <a:spcAft>
                <a:spcPts val="0"/>
              </a:spcAft>
              <a:buFont typeface="+mj-lt"/>
              <a:buAutoNum type="arabicPeriod"/>
              <a:tabLst>
                <a:tab pos="546100" algn="l"/>
              </a:tabLst>
            </a:pPr>
            <a:r>
              <a:rPr lang="en-US" dirty="0">
                <a:solidFill>
                  <a:schemeClr val="bg1"/>
                </a:solidFill>
                <a:latin typeface="Calibri" panose="020F0502020204030204" pitchFamily="34" charset="0"/>
                <a:ea typeface="Calibri" panose="020F0502020204030204" pitchFamily="34" charset="0"/>
              </a:rPr>
              <a:t>In R</a:t>
            </a:r>
            <a:r>
              <a:rPr lang="en-US" i="1" dirty="0">
                <a:solidFill>
                  <a:schemeClr val="bg1"/>
                </a:solidFill>
                <a:latin typeface="Calibri" panose="020F0502020204030204" pitchFamily="34" charset="0"/>
                <a:ea typeface="Calibri" panose="020F0502020204030204" pitchFamily="34" charset="0"/>
              </a:rPr>
              <a:t>egistration Terms Exclude</a:t>
            </a:r>
            <a:r>
              <a:rPr lang="en-US" dirty="0">
                <a:solidFill>
                  <a:schemeClr val="bg1"/>
                </a:solidFill>
                <a:latin typeface="Calibri" panose="020F0502020204030204" pitchFamily="34" charset="0"/>
                <a:ea typeface="Calibri" panose="020F0502020204030204" pitchFamily="34" charset="0"/>
              </a:rPr>
              <a:t> type in and select the next semester (i.e. fall 2024).</a:t>
            </a:r>
          </a:p>
          <a:p>
            <a:pPr marL="342900" marR="0" lvl="0" indent="-342900">
              <a:spcBef>
                <a:spcPts val="0"/>
              </a:spcBef>
              <a:spcAft>
                <a:spcPts val="0"/>
              </a:spcAft>
              <a:buFont typeface="+mj-lt"/>
              <a:buAutoNum type="arabicPeriod"/>
              <a:tabLst>
                <a:tab pos="546100" algn="l"/>
              </a:tabLst>
            </a:pPr>
            <a:r>
              <a:rPr lang="en-US" dirty="0">
                <a:solidFill>
                  <a:schemeClr val="bg1"/>
                </a:solidFill>
                <a:latin typeface="Calibri" panose="020F0502020204030204" pitchFamily="34" charset="0"/>
                <a:ea typeface="Calibri" panose="020F0502020204030204" pitchFamily="34" charset="0"/>
              </a:rPr>
              <a:t>Press “save.”</a:t>
            </a:r>
          </a:p>
          <a:p>
            <a:pPr marL="342900" marR="0" lvl="0" indent="-342900">
              <a:spcBef>
                <a:spcPts val="0"/>
              </a:spcBef>
              <a:spcAft>
                <a:spcPts val="0"/>
              </a:spcAft>
              <a:buFont typeface="+mj-lt"/>
              <a:buAutoNum type="arabicPeriod"/>
              <a:tabLst>
                <a:tab pos="546100" algn="l"/>
              </a:tabLst>
            </a:pPr>
            <a:r>
              <a:rPr lang="en-US" dirty="0">
                <a:solidFill>
                  <a:schemeClr val="bg1"/>
                </a:solidFill>
                <a:latin typeface="Calibri" panose="020F0502020204030204" pitchFamily="34" charset="0"/>
                <a:ea typeface="Calibri" panose="020F0502020204030204" pitchFamily="34" charset="0"/>
              </a:rPr>
              <a:t>View courses under “transcript” in the student profile.</a:t>
            </a:r>
          </a:p>
          <a:p>
            <a:pPr marL="742950" marR="0" lvl="1" indent="-285750">
              <a:spcBef>
                <a:spcPts val="0"/>
              </a:spcBef>
              <a:spcAft>
                <a:spcPts val="0"/>
              </a:spcAft>
              <a:buFont typeface="+mj-lt"/>
              <a:buAutoNum type="alphaLcParenR"/>
              <a:tabLst>
                <a:tab pos="546100" algn="l"/>
              </a:tabLst>
            </a:pPr>
            <a:r>
              <a:rPr lang="en-US" dirty="0">
                <a:solidFill>
                  <a:schemeClr val="bg1"/>
                </a:solidFill>
                <a:latin typeface="Calibri" panose="020F0502020204030204" pitchFamily="34" charset="0"/>
                <a:ea typeface="Calibri" panose="020F0502020204030204" pitchFamily="34" charset="0"/>
              </a:rPr>
              <a:t>This filter will need to be updated each semester by changing the semesters in steps 4 and 5.</a:t>
            </a:r>
          </a:p>
          <a:p>
            <a:pPr marL="742950" marR="0" lvl="1" indent="-285750">
              <a:spcBef>
                <a:spcPts val="0"/>
              </a:spcBef>
              <a:spcAft>
                <a:spcPts val="0"/>
              </a:spcAft>
              <a:buFont typeface="+mj-lt"/>
              <a:buAutoNum type="alphaLcParenR"/>
              <a:tabLst>
                <a:tab pos="546100" algn="l"/>
              </a:tabLst>
            </a:pPr>
            <a:r>
              <a:rPr lang="en-US" dirty="0">
                <a:solidFill>
                  <a:schemeClr val="bg1"/>
                </a:solidFill>
                <a:latin typeface="Calibri" panose="020F0502020204030204" pitchFamily="34" charset="0"/>
                <a:ea typeface="Calibri" panose="020F0502020204030204" pitchFamily="34" charset="0"/>
              </a:rPr>
              <a:t>Enrollments update overnight: you will not see students on this list on the same day that they register.</a:t>
            </a:r>
          </a:p>
          <a:p>
            <a:pPr marL="742950" marR="0" lvl="1" indent="-285750">
              <a:spcBef>
                <a:spcPts val="0"/>
              </a:spcBef>
              <a:spcAft>
                <a:spcPts val="0"/>
              </a:spcAft>
              <a:buFont typeface="+mj-lt"/>
              <a:buAutoNum type="alphaLcParenR"/>
              <a:tabLst>
                <a:tab pos="546100" algn="l"/>
              </a:tabLst>
            </a:pPr>
            <a:r>
              <a:rPr lang="en-US" dirty="0">
                <a:solidFill>
                  <a:schemeClr val="bg1"/>
                </a:solidFill>
                <a:latin typeface="Calibri" panose="020F0502020204030204" pitchFamily="34" charset="0"/>
                <a:ea typeface="Calibri" panose="020F0502020204030204" pitchFamily="34" charset="0"/>
              </a:rPr>
              <a:t>It will automatically pull all students on your current caseload who are not registered for the next semester.</a:t>
            </a:r>
          </a:p>
          <a:p>
            <a:pPr marL="742950" marR="0" lvl="1" indent="-285750">
              <a:spcBef>
                <a:spcPts val="0"/>
              </a:spcBef>
              <a:spcAft>
                <a:spcPts val="0"/>
              </a:spcAft>
              <a:buFont typeface="+mj-lt"/>
              <a:buAutoNum type="alphaLcParenR"/>
              <a:tabLst>
                <a:tab pos="546100" algn="l"/>
              </a:tabLst>
            </a:pPr>
            <a:r>
              <a:rPr lang="en-US" dirty="0">
                <a:solidFill>
                  <a:schemeClr val="bg1"/>
                </a:solidFill>
                <a:latin typeface="Calibri" panose="020F0502020204030204" pitchFamily="34" charset="0"/>
                <a:ea typeface="Calibri" panose="020F0502020204030204" pitchFamily="34" charset="0"/>
              </a:rPr>
              <a:t>This will not include past students, only those who are currently enrolled.</a:t>
            </a:r>
            <a:endParaRPr lang="en-US"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3233085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Step-by-Step Directions for Setting Up Filters on Watermark </a:t>
            </a:r>
            <a:endParaRPr lang="en-US" dirty="0"/>
          </a:p>
        </p:txBody>
      </p:sp>
      <p:sp>
        <p:nvSpPr>
          <p:cNvPr id="4" name="Slide Number Placeholder 3"/>
          <p:cNvSpPr>
            <a:spLocks noGrp="1"/>
          </p:cNvSpPr>
          <p:nvPr>
            <p:ph type="sldNum" sz="quarter" idx="12"/>
          </p:nvPr>
        </p:nvSpPr>
        <p:spPr/>
        <p:txBody>
          <a:bodyPr/>
          <a:lstStyle/>
          <a:p>
            <a:fld id="{C263D6C4-4840-40CC-AC84-17E24B3B7BDE}" type="slidenum">
              <a:rPr lang="en-US" noProof="0" smtClean="0"/>
              <a:pPr/>
              <a:t>24</a:t>
            </a:fld>
            <a:endParaRPr lang="en-US" noProof="0" dirty="0"/>
          </a:p>
        </p:txBody>
      </p:sp>
      <p:sp>
        <p:nvSpPr>
          <p:cNvPr id="10" name="Rectangle 9"/>
          <p:cNvSpPr/>
          <p:nvPr/>
        </p:nvSpPr>
        <p:spPr>
          <a:xfrm>
            <a:off x="444500" y="1111441"/>
            <a:ext cx="3127587" cy="461665"/>
          </a:xfrm>
          <a:prstGeom prst="rect">
            <a:avLst/>
          </a:prstGeom>
        </p:spPr>
        <p:txBody>
          <a:bodyPr wrap="none">
            <a:spAutoFit/>
          </a:bodyPr>
          <a:lstStyle/>
          <a:p>
            <a:pPr>
              <a:spcBef>
                <a:spcPts val="200"/>
              </a:spcBef>
            </a:pPr>
            <a:r>
              <a:rPr lang="en-US" sz="24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Aviso (Watermark SS&amp;E)</a:t>
            </a:r>
          </a:p>
        </p:txBody>
      </p:sp>
      <p:pic>
        <p:nvPicPr>
          <p:cNvPr id="12" name="Picture 11"/>
          <p:cNvPicPr/>
          <p:nvPr/>
        </p:nvPicPr>
        <p:blipFill>
          <a:blip r:embed="rId2">
            <a:extLst>
              <a:ext uri="{28A0092B-C50C-407E-A947-70E740481C1C}">
                <a14:useLocalDpi xmlns:a14="http://schemas.microsoft.com/office/drawing/2010/main" val="0"/>
              </a:ext>
            </a:extLst>
          </a:blip>
          <a:stretch>
            <a:fillRect/>
          </a:stretch>
        </p:blipFill>
        <p:spPr>
          <a:xfrm>
            <a:off x="8894618" y="1884618"/>
            <a:ext cx="2763982" cy="2737258"/>
          </a:xfrm>
          <a:prstGeom prst="rect">
            <a:avLst/>
          </a:prstGeom>
        </p:spPr>
      </p:pic>
      <p:sp>
        <p:nvSpPr>
          <p:cNvPr id="11" name="Rectangle 10"/>
          <p:cNvSpPr/>
          <p:nvPr/>
        </p:nvSpPr>
        <p:spPr>
          <a:xfrm>
            <a:off x="263746" y="1696323"/>
            <a:ext cx="8450118" cy="4801314"/>
          </a:xfrm>
          <a:prstGeom prst="rect">
            <a:avLst/>
          </a:prstGeom>
        </p:spPr>
        <p:txBody>
          <a:bodyPr wrap="square">
            <a:spAutoFit/>
          </a:bodyPr>
          <a:lstStyle/>
          <a:p>
            <a:pPr marL="342900" marR="0" lvl="0" indent="-342900">
              <a:spcBef>
                <a:spcPts val="0"/>
              </a:spcBef>
              <a:spcAft>
                <a:spcPts val="0"/>
              </a:spcAft>
              <a:buFont typeface="+mj-lt"/>
              <a:buAutoNum type="arabicPeriod"/>
              <a:tabLst>
                <a:tab pos="546100" algn="l"/>
              </a:tabLst>
            </a:pPr>
            <a:r>
              <a:rPr lang="en-US" dirty="0">
                <a:solidFill>
                  <a:schemeClr val="bg1"/>
                </a:solidFill>
                <a:latin typeface="Calibri" panose="020F0502020204030204" pitchFamily="34" charset="0"/>
                <a:ea typeface="Calibri" panose="020F0502020204030204" pitchFamily="34" charset="0"/>
              </a:rPr>
              <a:t>Set up a filter by selecting “+” under the student tab</a:t>
            </a:r>
            <a:r>
              <a:rPr lang="en-US" dirty="0" smtClean="0">
                <a:solidFill>
                  <a:schemeClr val="bg1"/>
                </a:solidFill>
                <a:latin typeface="Calibri" panose="020F0502020204030204" pitchFamily="34" charset="0"/>
                <a:ea typeface="Calibri" panose="020F0502020204030204" pitchFamily="34" charset="0"/>
              </a:rPr>
              <a:t>.</a:t>
            </a:r>
          </a:p>
          <a:p>
            <a:pPr marL="342900" marR="0" lvl="0" indent="-342900">
              <a:spcBef>
                <a:spcPts val="0"/>
              </a:spcBef>
              <a:spcAft>
                <a:spcPts val="0"/>
              </a:spcAft>
              <a:buFont typeface="+mj-lt"/>
              <a:buAutoNum type="arabicPeriod"/>
              <a:tabLst>
                <a:tab pos="546100" algn="l"/>
              </a:tabLst>
            </a:pPr>
            <a:r>
              <a:rPr lang="en-US" dirty="0" smtClean="0">
                <a:solidFill>
                  <a:schemeClr val="bg1"/>
                </a:solidFill>
                <a:latin typeface="Calibri" panose="020F0502020204030204" pitchFamily="34" charset="0"/>
                <a:ea typeface="Calibri" panose="020F0502020204030204" pitchFamily="34" charset="0"/>
              </a:rPr>
              <a:t>Name your filter (suggested: Enrolled [current semester], not [next semester])</a:t>
            </a:r>
          </a:p>
          <a:p>
            <a:pPr marL="342900" marR="0" lvl="0" indent="-342900">
              <a:spcBef>
                <a:spcPts val="0"/>
              </a:spcBef>
              <a:spcAft>
                <a:spcPts val="0"/>
              </a:spcAft>
              <a:buFont typeface="+mj-lt"/>
              <a:buAutoNum type="arabicPeriod"/>
              <a:tabLst>
                <a:tab pos="546100" algn="l"/>
              </a:tabLst>
            </a:pPr>
            <a:r>
              <a:rPr lang="en-US" dirty="0" smtClean="0">
                <a:solidFill>
                  <a:schemeClr val="bg1"/>
                </a:solidFill>
                <a:latin typeface="Calibri" panose="020F0502020204030204" pitchFamily="34" charset="0"/>
                <a:ea typeface="Calibri" panose="020F0502020204030204" pitchFamily="34" charset="0"/>
              </a:rPr>
              <a:t>Choose “limit to my caseload.”</a:t>
            </a:r>
          </a:p>
          <a:p>
            <a:pPr marL="342900" marR="0" lvl="0" indent="-342900">
              <a:spcBef>
                <a:spcPts val="0"/>
              </a:spcBef>
              <a:spcAft>
                <a:spcPts val="0"/>
              </a:spcAft>
              <a:buFont typeface="+mj-lt"/>
              <a:buAutoNum type="arabicPeriod"/>
              <a:tabLst>
                <a:tab pos="546100" algn="l"/>
              </a:tabLst>
            </a:pPr>
            <a:r>
              <a:rPr lang="en-US" dirty="0" smtClean="0">
                <a:solidFill>
                  <a:schemeClr val="bg1"/>
                </a:solidFill>
                <a:latin typeface="Calibri" panose="020F0502020204030204" pitchFamily="34" charset="0"/>
                <a:ea typeface="Calibri" panose="020F0502020204030204" pitchFamily="34" charset="0"/>
              </a:rPr>
              <a:t>In </a:t>
            </a:r>
            <a:r>
              <a:rPr lang="en-US" i="1" dirty="0" smtClean="0">
                <a:solidFill>
                  <a:schemeClr val="bg1"/>
                </a:solidFill>
                <a:latin typeface="Calibri" panose="020F0502020204030204" pitchFamily="34" charset="0"/>
                <a:ea typeface="Calibri" panose="020F0502020204030204" pitchFamily="34" charset="0"/>
              </a:rPr>
              <a:t>Registration Terms Include</a:t>
            </a:r>
            <a:r>
              <a:rPr lang="en-US" dirty="0" smtClean="0">
                <a:solidFill>
                  <a:schemeClr val="bg1"/>
                </a:solidFill>
                <a:latin typeface="Calibri" panose="020F0502020204030204" pitchFamily="34" charset="0"/>
                <a:ea typeface="Calibri" panose="020F0502020204030204" pitchFamily="34" charset="0"/>
              </a:rPr>
              <a:t> type in and select the current semester (i.e. spring 2024).</a:t>
            </a:r>
          </a:p>
          <a:p>
            <a:pPr marL="342900" marR="0" lvl="0" indent="-342900">
              <a:spcBef>
                <a:spcPts val="0"/>
              </a:spcBef>
              <a:spcAft>
                <a:spcPts val="0"/>
              </a:spcAft>
              <a:buFont typeface="+mj-lt"/>
              <a:buAutoNum type="arabicPeriod"/>
              <a:tabLst>
                <a:tab pos="546100" algn="l"/>
              </a:tabLst>
            </a:pPr>
            <a:r>
              <a:rPr lang="en-US" dirty="0" smtClean="0">
                <a:solidFill>
                  <a:schemeClr val="bg1"/>
                </a:solidFill>
                <a:latin typeface="Calibri" panose="020F0502020204030204" pitchFamily="34" charset="0"/>
                <a:ea typeface="Calibri" panose="020F0502020204030204" pitchFamily="34" charset="0"/>
              </a:rPr>
              <a:t>In R</a:t>
            </a:r>
            <a:r>
              <a:rPr lang="en-US" i="1" dirty="0" smtClean="0">
                <a:solidFill>
                  <a:schemeClr val="bg1"/>
                </a:solidFill>
                <a:latin typeface="Calibri" panose="020F0502020204030204" pitchFamily="34" charset="0"/>
                <a:ea typeface="Calibri" panose="020F0502020204030204" pitchFamily="34" charset="0"/>
              </a:rPr>
              <a:t>egistration Terms Exclude</a:t>
            </a:r>
            <a:r>
              <a:rPr lang="en-US" dirty="0" smtClean="0">
                <a:solidFill>
                  <a:schemeClr val="bg1"/>
                </a:solidFill>
                <a:latin typeface="Calibri" panose="020F0502020204030204" pitchFamily="34" charset="0"/>
                <a:ea typeface="Calibri" panose="020F0502020204030204" pitchFamily="34" charset="0"/>
              </a:rPr>
              <a:t> type in and select the next semester (i.e. fall 2024).</a:t>
            </a:r>
          </a:p>
          <a:p>
            <a:pPr marL="342900" marR="0" lvl="0" indent="-342900">
              <a:spcBef>
                <a:spcPts val="0"/>
              </a:spcBef>
              <a:spcAft>
                <a:spcPts val="0"/>
              </a:spcAft>
              <a:buFont typeface="+mj-lt"/>
              <a:buAutoNum type="arabicPeriod"/>
              <a:tabLst>
                <a:tab pos="546100" algn="l"/>
              </a:tabLst>
            </a:pPr>
            <a:r>
              <a:rPr lang="en-US" dirty="0" smtClean="0">
                <a:solidFill>
                  <a:schemeClr val="bg1"/>
                </a:solidFill>
                <a:latin typeface="Calibri" panose="020F0502020204030204" pitchFamily="34" charset="0"/>
                <a:ea typeface="Calibri" panose="020F0502020204030204" pitchFamily="34" charset="0"/>
              </a:rPr>
              <a:t>You should also put “Graduation” in the </a:t>
            </a:r>
            <a:r>
              <a:rPr lang="en-US" i="1" dirty="0" smtClean="0">
                <a:solidFill>
                  <a:schemeClr val="bg1"/>
                </a:solidFill>
                <a:latin typeface="Calibri" panose="020F0502020204030204" pitchFamily="34" charset="0"/>
                <a:ea typeface="Calibri" panose="020F0502020204030204" pitchFamily="34" charset="0"/>
              </a:rPr>
              <a:t>Holds Exclude </a:t>
            </a:r>
            <a:r>
              <a:rPr lang="en-US" dirty="0" smtClean="0">
                <a:solidFill>
                  <a:schemeClr val="bg1"/>
                </a:solidFill>
                <a:latin typeface="Calibri" panose="020F0502020204030204" pitchFamily="34" charset="0"/>
                <a:ea typeface="Calibri" panose="020F0502020204030204" pitchFamily="34" charset="0"/>
              </a:rPr>
              <a:t>during Spring Semesters to not send messages to graduates saying they didn’t register.</a:t>
            </a:r>
            <a:endParaRPr lang="en-US" i="1" dirty="0" smtClean="0">
              <a:solidFill>
                <a:schemeClr val="bg1"/>
              </a:solidFill>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tabLst>
                <a:tab pos="546100" algn="l"/>
              </a:tabLst>
            </a:pPr>
            <a:r>
              <a:rPr lang="en-US" dirty="0" smtClean="0">
                <a:solidFill>
                  <a:schemeClr val="bg1"/>
                </a:solidFill>
                <a:latin typeface="Calibri" panose="020F0502020204030204" pitchFamily="34" charset="0"/>
                <a:ea typeface="Calibri" panose="020F0502020204030204" pitchFamily="34" charset="0"/>
              </a:rPr>
              <a:t>Press “save.”</a:t>
            </a:r>
          </a:p>
          <a:p>
            <a:pPr marL="342900" marR="0" lvl="0" indent="-342900">
              <a:spcBef>
                <a:spcPts val="0"/>
              </a:spcBef>
              <a:spcAft>
                <a:spcPts val="0"/>
              </a:spcAft>
              <a:buFont typeface="+mj-lt"/>
              <a:buAutoNum type="arabicPeriod"/>
              <a:tabLst>
                <a:tab pos="546100" algn="l"/>
              </a:tabLst>
            </a:pPr>
            <a:r>
              <a:rPr lang="en-US" dirty="0" smtClean="0">
                <a:solidFill>
                  <a:schemeClr val="bg1"/>
                </a:solidFill>
                <a:latin typeface="Calibri" panose="020F0502020204030204" pitchFamily="34" charset="0"/>
                <a:ea typeface="Calibri" panose="020F0502020204030204" pitchFamily="34" charset="0"/>
              </a:rPr>
              <a:t>View courses under “transcript” in the student profile.</a:t>
            </a:r>
          </a:p>
          <a:p>
            <a:pPr marL="742950" marR="0" lvl="1" indent="-285750">
              <a:spcBef>
                <a:spcPts val="0"/>
              </a:spcBef>
              <a:spcAft>
                <a:spcPts val="0"/>
              </a:spcAft>
              <a:buFont typeface="+mj-lt"/>
              <a:buAutoNum type="alphaLcParenR"/>
              <a:tabLst>
                <a:tab pos="546100" algn="l"/>
              </a:tabLst>
            </a:pPr>
            <a:r>
              <a:rPr lang="en-US" dirty="0" smtClean="0">
                <a:solidFill>
                  <a:schemeClr val="bg1"/>
                </a:solidFill>
                <a:latin typeface="Calibri" panose="020F0502020204030204" pitchFamily="34" charset="0"/>
                <a:ea typeface="Calibri" panose="020F0502020204030204" pitchFamily="34" charset="0"/>
              </a:rPr>
              <a:t>This filter will need to be updated each semester by changing the semesters in steps 4 and 5.</a:t>
            </a:r>
          </a:p>
          <a:p>
            <a:pPr marL="742950" marR="0" lvl="1" indent="-285750">
              <a:spcBef>
                <a:spcPts val="0"/>
              </a:spcBef>
              <a:spcAft>
                <a:spcPts val="0"/>
              </a:spcAft>
              <a:buFont typeface="+mj-lt"/>
              <a:buAutoNum type="alphaLcParenR"/>
              <a:tabLst>
                <a:tab pos="546100" algn="l"/>
              </a:tabLst>
            </a:pPr>
            <a:r>
              <a:rPr lang="en-US" dirty="0" smtClean="0">
                <a:solidFill>
                  <a:schemeClr val="bg1"/>
                </a:solidFill>
                <a:latin typeface="Calibri" panose="020F0502020204030204" pitchFamily="34" charset="0"/>
                <a:ea typeface="Calibri" panose="020F0502020204030204" pitchFamily="34" charset="0"/>
              </a:rPr>
              <a:t>Enrollments update overnight: you will not see students on this list on the same day that they register.</a:t>
            </a:r>
          </a:p>
          <a:p>
            <a:pPr marL="742950" marR="0" lvl="1" indent="-285750">
              <a:spcBef>
                <a:spcPts val="0"/>
              </a:spcBef>
              <a:spcAft>
                <a:spcPts val="0"/>
              </a:spcAft>
              <a:buFont typeface="+mj-lt"/>
              <a:buAutoNum type="alphaLcParenR"/>
              <a:tabLst>
                <a:tab pos="546100" algn="l"/>
              </a:tabLst>
            </a:pPr>
            <a:r>
              <a:rPr lang="en-US" dirty="0" smtClean="0">
                <a:solidFill>
                  <a:schemeClr val="bg1"/>
                </a:solidFill>
                <a:latin typeface="Calibri" panose="020F0502020204030204" pitchFamily="34" charset="0"/>
                <a:ea typeface="Calibri" panose="020F0502020204030204" pitchFamily="34" charset="0"/>
              </a:rPr>
              <a:t>It will automatically pull all students on your current caseload who are not registered for the next semester.</a:t>
            </a:r>
          </a:p>
          <a:p>
            <a:pPr marL="742950" marR="0" lvl="1" indent="-285750">
              <a:spcBef>
                <a:spcPts val="0"/>
              </a:spcBef>
              <a:spcAft>
                <a:spcPts val="0"/>
              </a:spcAft>
              <a:buFont typeface="+mj-lt"/>
              <a:buAutoNum type="alphaLcParenR"/>
              <a:tabLst>
                <a:tab pos="546100" algn="l"/>
              </a:tabLst>
            </a:pPr>
            <a:r>
              <a:rPr lang="en-US" dirty="0" smtClean="0">
                <a:solidFill>
                  <a:schemeClr val="bg1"/>
                </a:solidFill>
                <a:latin typeface="Calibri" panose="020F0502020204030204" pitchFamily="34" charset="0"/>
                <a:ea typeface="Calibri" panose="020F0502020204030204" pitchFamily="34" charset="0"/>
              </a:rPr>
              <a:t>This will not include past students, only those who are currently enrolled.</a:t>
            </a:r>
            <a:endParaRPr lang="en-US" dirty="0">
              <a:solidFill>
                <a:schemeClr val="bg1"/>
              </a:solidFill>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2458955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Confirming Registration</a:t>
            </a:r>
            <a:endParaRPr lang="en-US" dirty="0"/>
          </a:p>
        </p:txBody>
      </p:sp>
      <p:sp>
        <p:nvSpPr>
          <p:cNvPr id="4" name="Slide Number Placeholder 3"/>
          <p:cNvSpPr>
            <a:spLocks noGrp="1"/>
          </p:cNvSpPr>
          <p:nvPr>
            <p:ph type="sldNum" sz="quarter" idx="12"/>
          </p:nvPr>
        </p:nvSpPr>
        <p:spPr/>
        <p:txBody>
          <a:bodyPr/>
          <a:lstStyle/>
          <a:p>
            <a:fld id="{C263D6C4-4840-40CC-AC84-17E24B3B7BDE}" type="slidenum">
              <a:rPr lang="en-US" noProof="0" smtClean="0"/>
              <a:pPr/>
              <a:t>25</a:t>
            </a:fld>
            <a:endParaRPr lang="en-US" noProof="0" dirty="0"/>
          </a:p>
        </p:txBody>
      </p:sp>
      <p:sp>
        <p:nvSpPr>
          <p:cNvPr id="3" name="Rectangle 2"/>
          <p:cNvSpPr/>
          <p:nvPr/>
        </p:nvSpPr>
        <p:spPr>
          <a:xfrm>
            <a:off x="687186" y="1607896"/>
            <a:ext cx="6096000" cy="3072636"/>
          </a:xfrm>
          <a:prstGeom prst="rect">
            <a:avLst/>
          </a:prstGeom>
        </p:spPr>
        <p:txBody>
          <a:bodyPr>
            <a:spAutoFit/>
          </a:bodyPr>
          <a:lstStyle/>
          <a:p>
            <a:pPr>
              <a:spcBef>
                <a:spcPts val="200"/>
              </a:spcBef>
            </a:pPr>
            <a:r>
              <a:rPr lang="en-US" sz="24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Self-Service</a:t>
            </a:r>
            <a:r>
              <a:rPr lang="en-US" sz="2400" b="1" dirty="0" smtClean="0">
                <a:solidFill>
                  <a:schemeClr val="bg1"/>
                </a:solidFill>
                <a:latin typeface="Calibri Light" panose="020F0302020204030204" pitchFamily="34" charset="0"/>
                <a:ea typeface="Times New Roman" panose="02020603050405020304" pitchFamily="18" charset="0"/>
                <a:cs typeface="Times New Roman" panose="02020603050405020304" pitchFamily="18" charset="0"/>
              </a:rPr>
              <a:t>:</a:t>
            </a:r>
          </a:p>
          <a:p>
            <a:pPr>
              <a:spcBef>
                <a:spcPts val="200"/>
              </a:spcBef>
            </a:pPr>
            <a:endParaRPr lang="en-US" sz="2400" b="1" dirty="0">
              <a:solidFill>
                <a:schemeClr val="bg1"/>
              </a:solidFill>
              <a:latin typeface="Calibri Light" panose="020F0302020204030204" pitchFamily="34" charset="0"/>
              <a:ea typeface="Times New Roman" panose="02020603050405020304" pitchFamily="18" charset="0"/>
              <a:cs typeface="Times New Roman" panose="02020603050405020304" pitchFamily="18" charset="0"/>
            </a:endParaRPr>
          </a:p>
          <a:p>
            <a:pPr marL="342900" marR="0" lvl="0" indent="-342900">
              <a:spcBef>
                <a:spcPts val="0"/>
              </a:spcBef>
              <a:spcAft>
                <a:spcPts val="0"/>
              </a:spcAft>
              <a:buFont typeface="+mj-lt"/>
              <a:buAutoNum type="arabicPeriod"/>
            </a:pPr>
            <a:r>
              <a:rPr lang="en-US" dirty="0">
                <a:solidFill>
                  <a:schemeClr val="bg1"/>
                </a:solidFill>
                <a:latin typeface="Calibri" panose="020F0502020204030204" pitchFamily="34" charset="0"/>
                <a:ea typeface="Calibri" panose="020F0502020204030204" pitchFamily="34" charset="0"/>
              </a:rPr>
              <a:t>Select “advising</a:t>
            </a:r>
            <a:r>
              <a:rPr lang="en-US" dirty="0" smtClean="0">
                <a:solidFill>
                  <a:schemeClr val="bg1"/>
                </a:solidFill>
                <a:latin typeface="Calibri" panose="020F0502020204030204" pitchFamily="34" charset="0"/>
                <a:ea typeface="Calibri" panose="020F0502020204030204" pitchFamily="34" charset="0"/>
              </a:rPr>
              <a:t>,”</a:t>
            </a:r>
          </a:p>
          <a:p>
            <a:pPr marL="342900" marR="0" lvl="0" indent="-342900">
              <a:spcBef>
                <a:spcPts val="0"/>
              </a:spcBef>
              <a:spcAft>
                <a:spcPts val="0"/>
              </a:spcAft>
              <a:buFont typeface="+mj-lt"/>
              <a:buAutoNum type="arabicPeriod"/>
            </a:pPr>
            <a:endParaRPr lang="en-US" dirty="0">
              <a:solidFill>
                <a:schemeClr val="bg1"/>
              </a:solidFill>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dirty="0">
                <a:solidFill>
                  <a:schemeClr val="bg1"/>
                </a:solidFill>
                <a:latin typeface="Calibri" panose="020F0502020204030204" pitchFamily="34" charset="0"/>
                <a:ea typeface="Calibri" panose="020F0502020204030204" pitchFamily="34" charset="0"/>
              </a:rPr>
              <a:t>Search for each student individually and select “view details</a:t>
            </a:r>
            <a:r>
              <a:rPr lang="en-US" dirty="0" smtClean="0">
                <a:solidFill>
                  <a:schemeClr val="bg1"/>
                </a:solidFill>
                <a:latin typeface="Calibri" panose="020F0502020204030204" pitchFamily="34" charset="0"/>
                <a:ea typeface="Calibri" panose="020F0502020204030204" pitchFamily="34" charset="0"/>
              </a:rPr>
              <a:t>.</a:t>
            </a:r>
          </a:p>
          <a:p>
            <a:pPr marL="342900" marR="0" lvl="0" indent="-342900">
              <a:spcBef>
                <a:spcPts val="0"/>
              </a:spcBef>
              <a:spcAft>
                <a:spcPts val="0"/>
              </a:spcAft>
              <a:buFont typeface="+mj-lt"/>
              <a:buAutoNum type="arabicPeriod"/>
            </a:pPr>
            <a:endParaRPr lang="en-US" dirty="0">
              <a:solidFill>
                <a:schemeClr val="bg1"/>
              </a:solidFill>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dirty="0">
                <a:solidFill>
                  <a:schemeClr val="bg1"/>
                </a:solidFill>
                <a:latin typeface="Calibri" panose="020F0502020204030204" pitchFamily="34" charset="0"/>
                <a:ea typeface="Calibri" panose="020F0502020204030204" pitchFamily="34" charset="0"/>
              </a:rPr>
              <a:t>In the student profile, select “timeline</a:t>
            </a:r>
            <a:r>
              <a:rPr lang="en-US" dirty="0" smtClean="0">
                <a:solidFill>
                  <a:schemeClr val="bg1"/>
                </a:solidFill>
                <a:latin typeface="Calibri" panose="020F0502020204030204" pitchFamily="34" charset="0"/>
                <a:ea typeface="Calibri" panose="020F0502020204030204" pitchFamily="34" charset="0"/>
              </a:rPr>
              <a:t>.”</a:t>
            </a:r>
          </a:p>
          <a:p>
            <a:pPr marL="342900" marR="0" lvl="0" indent="-342900">
              <a:spcBef>
                <a:spcPts val="0"/>
              </a:spcBef>
              <a:spcAft>
                <a:spcPts val="0"/>
              </a:spcAft>
              <a:buFont typeface="+mj-lt"/>
              <a:buAutoNum type="arabicPeriod"/>
            </a:pPr>
            <a:endParaRPr lang="en-US" dirty="0">
              <a:solidFill>
                <a:schemeClr val="bg1"/>
              </a:solidFill>
              <a:latin typeface="Calibri" panose="020F0502020204030204" pitchFamily="34" charset="0"/>
              <a:ea typeface="Calibri" panose="020F0502020204030204" pitchFamily="34" charset="0"/>
            </a:endParaRPr>
          </a:p>
          <a:p>
            <a:pPr marL="342900" marR="0" lvl="0" indent="-342900">
              <a:spcBef>
                <a:spcPts val="0"/>
              </a:spcBef>
              <a:spcAft>
                <a:spcPts val="0"/>
              </a:spcAft>
              <a:buFont typeface="+mj-lt"/>
              <a:buAutoNum type="arabicPeriod"/>
            </a:pPr>
            <a:r>
              <a:rPr lang="en-US" dirty="0">
                <a:solidFill>
                  <a:schemeClr val="bg1"/>
                </a:solidFill>
                <a:latin typeface="Calibri" panose="020F0502020204030204" pitchFamily="34" charset="0"/>
                <a:ea typeface="Calibri" panose="020F0502020204030204" pitchFamily="34" charset="0"/>
              </a:rPr>
              <a:t>Courses with a “</a:t>
            </a:r>
            <a:r>
              <a:rPr lang="en-US" dirty="0">
                <a:solidFill>
                  <a:schemeClr val="bg1"/>
                </a:solidFill>
                <a:latin typeface="Wingdings" panose="05000000000000000000" pitchFamily="2" charset="2"/>
                <a:ea typeface="Wingdings" panose="05000000000000000000" pitchFamily="2" charset="2"/>
                <a:cs typeface="Wingdings" panose="05000000000000000000" pitchFamily="2" charset="2"/>
              </a:rPr>
              <a:t>ü</a:t>
            </a:r>
            <a:r>
              <a:rPr lang="en-US" dirty="0">
                <a:solidFill>
                  <a:schemeClr val="bg1"/>
                </a:solidFill>
                <a:latin typeface="Calibri" panose="020F0502020204030204" pitchFamily="34" charset="0"/>
                <a:ea typeface="Calibri" panose="020F0502020204030204" pitchFamily="34" charset="0"/>
              </a:rPr>
              <a:t>” are registered, all others are planned.</a:t>
            </a:r>
          </a:p>
        </p:txBody>
      </p:sp>
    </p:spTree>
    <p:extLst>
      <p:ext uri="{BB962C8B-B14F-4D97-AF65-F5344CB8AC3E}">
        <p14:creationId xmlns:p14="http://schemas.microsoft.com/office/powerpoint/2010/main" val="12263534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875C19A-1AAE-476A-A316-A2CF92D763D3}"/>
              </a:ext>
            </a:extLst>
          </p:cNvPr>
          <p:cNvSpPr>
            <a:spLocks noGrp="1"/>
          </p:cNvSpPr>
          <p:nvPr>
            <p:ph type="title"/>
          </p:nvPr>
        </p:nvSpPr>
        <p:spPr/>
        <p:txBody>
          <a:bodyPr/>
          <a:lstStyle/>
          <a:p>
            <a:r>
              <a:rPr lang="en-US" dirty="0" smtClean="0"/>
              <a:t>What to do if Students Aren’t Responding to Your Emails</a:t>
            </a:r>
            <a:endParaRPr lang="en-US" dirty="0"/>
          </a:p>
        </p:txBody>
      </p:sp>
      <p:sp>
        <p:nvSpPr>
          <p:cNvPr id="10" name="Text Placeholder 9">
            <a:extLst>
              <a:ext uri="{FF2B5EF4-FFF2-40B4-BE49-F238E27FC236}">
                <a16:creationId xmlns:a16="http://schemas.microsoft.com/office/drawing/2014/main" id="{EF2BC084-E6DB-4DE7-B309-042A85EBA700}"/>
              </a:ext>
            </a:extLst>
          </p:cNvPr>
          <p:cNvSpPr>
            <a:spLocks noGrp="1"/>
          </p:cNvSpPr>
          <p:nvPr>
            <p:ph type="body" sz="quarter" idx="13"/>
          </p:nvPr>
        </p:nvSpPr>
        <p:spPr>
          <a:xfrm>
            <a:off x="444500" y="1078456"/>
            <a:ext cx="6353734" cy="2937959"/>
          </a:xfrm>
        </p:spPr>
        <p:txBody>
          <a:bodyPr/>
          <a:lstStyle/>
          <a:p>
            <a:pPr lvl="0"/>
            <a:r>
              <a:rPr lang="en-US" sz="1800" dirty="0"/>
              <a:t>If students are unresponsive via email, consider reaching out through Aviso (Watermark SS&amp;E) text </a:t>
            </a:r>
            <a:r>
              <a:rPr lang="en-US" sz="1800" dirty="0" smtClean="0"/>
              <a:t>messaging. </a:t>
            </a:r>
            <a:r>
              <a:rPr lang="en-US" sz="1800" dirty="0"/>
              <a:t>This is </a:t>
            </a:r>
            <a:r>
              <a:rPr lang="en-US" sz="1800" dirty="0" smtClean="0"/>
              <a:t>like </a:t>
            </a:r>
            <a:r>
              <a:rPr lang="en-US" sz="1800" dirty="0"/>
              <a:t>the email messages, but you have to first verify their phone </a:t>
            </a:r>
            <a:r>
              <a:rPr lang="en-US" sz="1800" dirty="0" smtClean="0"/>
              <a:t>number* </a:t>
            </a:r>
            <a:r>
              <a:rPr lang="en-US" sz="1800" dirty="0"/>
              <a:t>in </a:t>
            </a:r>
            <a:r>
              <a:rPr lang="en-US" sz="1800" dirty="0" smtClean="0"/>
              <a:t>Aviso (Watermark SS&amp;E). </a:t>
            </a:r>
          </a:p>
          <a:p>
            <a:pPr lvl="1"/>
            <a:r>
              <a:rPr lang="en-US" sz="1600" dirty="0" smtClean="0"/>
              <a:t>Click the pencil icon to edit the phone number</a:t>
            </a:r>
          </a:p>
          <a:p>
            <a:pPr lvl="1"/>
            <a:r>
              <a:rPr lang="en-US" sz="1600" dirty="0"/>
              <a:t>C</a:t>
            </a:r>
            <a:r>
              <a:rPr lang="en-US" sz="1600" dirty="0" smtClean="0"/>
              <a:t>heck </a:t>
            </a:r>
            <a:r>
              <a:rPr lang="en-US" sz="1600" dirty="0" smtClean="0"/>
              <a:t>“Verified” </a:t>
            </a:r>
            <a:r>
              <a:rPr lang="en-US" sz="1600" dirty="0" smtClean="0"/>
              <a:t>once it has been verified with the student</a:t>
            </a:r>
          </a:p>
          <a:p>
            <a:pPr lvl="1"/>
            <a:r>
              <a:rPr lang="en-US" sz="1600" dirty="0" smtClean="0"/>
              <a:t>Go to the “Text Message” tab on the New Message pop-up.</a:t>
            </a:r>
          </a:p>
          <a:p>
            <a:pPr lvl="0">
              <a:lnSpc>
                <a:spcPct val="150000"/>
              </a:lnSpc>
            </a:pPr>
            <a:r>
              <a:rPr lang="en-US" sz="1800" dirty="0" smtClean="0"/>
              <a:t>A </a:t>
            </a:r>
            <a:r>
              <a:rPr lang="en-US" sz="1800" dirty="0"/>
              <a:t>simple text message may be</a:t>
            </a:r>
            <a:r>
              <a:rPr lang="en-US" sz="1800" dirty="0" smtClean="0"/>
              <a:t>:</a:t>
            </a:r>
          </a:p>
          <a:p>
            <a:pPr marL="457200" lvl="0" indent="0">
              <a:buNone/>
            </a:pPr>
            <a:r>
              <a:rPr lang="en-US" sz="1800" dirty="0" smtClean="0"/>
              <a:t> </a:t>
            </a:r>
            <a:endParaRPr lang="en-US" sz="1800" dirty="0"/>
          </a:p>
        </p:txBody>
      </p:sp>
      <p:sp>
        <p:nvSpPr>
          <p:cNvPr id="2" name="Slide Number Placeholder 1">
            <a:extLst>
              <a:ext uri="{FF2B5EF4-FFF2-40B4-BE49-F238E27FC236}">
                <a16:creationId xmlns:a16="http://schemas.microsoft.com/office/drawing/2014/main" id="{BE9800F6-D571-48C4-8466-12AA1ADB6599}"/>
              </a:ext>
            </a:extLst>
          </p:cNvPr>
          <p:cNvSpPr>
            <a:spLocks noGrp="1"/>
          </p:cNvSpPr>
          <p:nvPr>
            <p:ph type="sldNum" sz="quarter" idx="12"/>
          </p:nvPr>
        </p:nvSpPr>
        <p:spPr/>
        <p:txBody>
          <a:bodyPr/>
          <a:lstStyle/>
          <a:p>
            <a:fld id="{C263D6C4-4840-40CC-AC84-17E24B3B7BDE}" type="slidenum">
              <a:rPr lang="en-US" smtClean="0"/>
              <a:pPr/>
              <a:t>26</a:t>
            </a:fld>
            <a:endParaRPr lang="en-US" dirty="0"/>
          </a:p>
        </p:txBody>
      </p:sp>
      <p:sp>
        <p:nvSpPr>
          <p:cNvPr id="4" name="TextBox 3"/>
          <p:cNvSpPr txBox="1"/>
          <p:nvPr/>
        </p:nvSpPr>
        <p:spPr>
          <a:xfrm>
            <a:off x="6798234" y="5259073"/>
            <a:ext cx="5062281" cy="1323439"/>
          </a:xfrm>
          <a:prstGeom prst="rect">
            <a:avLst/>
          </a:prstGeom>
          <a:noFill/>
        </p:spPr>
        <p:txBody>
          <a:bodyPr wrap="square" rtlCol="0">
            <a:spAutoFit/>
          </a:bodyPr>
          <a:lstStyle/>
          <a:p>
            <a:r>
              <a:rPr lang="en-US" sz="1600" dirty="0" smtClean="0">
                <a:solidFill>
                  <a:schemeClr val="bg1"/>
                </a:solidFill>
              </a:rPr>
              <a:t>*Please make sure you first contact the student to verify their phone number directly before you indicate it has been verified on Aviso (Watermark SS&amp;E</a:t>
            </a:r>
            <a:r>
              <a:rPr lang="en-US" sz="1600" dirty="0" smtClean="0">
                <a:solidFill>
                  <a:schemeClr val="bg1"/>
                </a:solidFill>
              </a:rPr>
              <a:t>)</a:t>
            </a:r>
          </a:p>
          <a:p>
            <a:r>
              <a:rPr lang="en-US" sz="1600" dirty="0" smtClean="0">
                <a:solidFill>
                  <a:schemeClr val="bg1"/>
                </a:solidFill>
              </a:rPr>
              <a:t>*Please note you cannot use a template for text messages.</a:t>
            </a:r>
            <a:endParaRPr lang="en-US" sz="1600" dirty="0">
              <a:solidFill>
                <a:schemeClr val="bg1"/>
              </a:solidFill>
            </a:endParaRPr>
          </a:p>
        </p:txBody>
      </p:sp>
      <p:pic>
        <p:nvPicPr>
          <p:cNvPr id="5" name="Picture 4"/>
          <p:cNvPicPr>
            <a:picLocks noChangeAspect="1"/>
          </p:cNvPicPr>
          <p:nvPr/>
        </p:nvPicPr>
        <p:blipFill>
          <a:blip r:embed="rId3"/>
          <a:stretch>
            <a:fillRect/>
          </a:stretch>
        </p:blipFill>
        <p:spPr>
          <a:xfrm>
            <a:off x="6798234" y="1192192"/>
            <a:ext cx="5261227" cy="3923818"/>
          </a:xfrm>
          <a:prstGeom prst="rect">
            <a:avLst/>
          </a:prstGeom>
        </p:spPr>
      </p:pic>
      <p:sp>
        <p:nvSpPr>
          <p:cNvPr id="6" name="TextBox 5"/>
          <p:cNvSpPr txBox="1"/>
          <p:nvPr/>
        </p:nvSpPr>
        <p:spPr>
          <a:xfrm>
            <a:off x="530042" y="4004840"/>
            <a:ext cx="5798917" cy="2585323"/>
          </a:xfrm>
          <a:prstGeom prst="rect">
            <a:avLst/>
          </a:prstGeom>
          <a:solidFill>
            <a:schemeClr val="accent2">
              <a:lumMod val="40000"/>
              <a:lumOff val="60000"/>
            </a:schemeClr>
          </a:solidFill>
        </p:spPr>
        <p:txBody>
          <a:bodyPr wrap="square" rtlCol="0">
            <a:spAutoFit/>
          </a:bodyPr>
          <a:lstStyle/>
          <a:p>
            <a:r>
              <a:rPr lang="en-US" dirty="0" smtClean="0">
                <a:solidFill>
                  <a:srgbClr val="0070C0"/>
                </a:solidFill>
              </a:rPr>
              <a:t>Hello [</a:t>
            </a:r>
            <a:r>
              <a:rPr lang="en-US" dirty="0" err="1">
                <a:solidFill>
                  <a:srgbClr val="0070C0"/>
                </a:solidFill>
                <a:latin typeface="Calibri" panose="020F0502020204030204" pitchFamily="34" charset="0"/>
                <a:ea typeface="Calibri" panose="020F0502020204030204" pitchFamily="34" charset="0"/>
              </a:rPr>
              <a:t>student_first_name</a:t>
            </a:r>
            <a:r>
              <a:rPr lang="en-US" dirty="0" smtClean="0">
                <a:solidFill>
                  <a:srgbClr val="0070C0"/>
                </a:solidFill>
              </a:rPr>
              <a:t>]. </a:t>
            </a:r>
            <a:r>
              <a:rPr lang="en-US" dirty="0">
                <a:solidFill>
                  <a:srgbClr val="0070C0"/>
                </a:solidFill>
              </a:rPr>
              <a:t>My name is </a:t>
            </a:r>
            <a:r>
              <a:rPr lang="en-US" dirty="0" smtClean="0">
                <a:solidFill>
                  <a:srgbClr val="0070C0"/>
                </a:solidFill>
              </a:rPr>
              <a:t>[ ], </a:t>
            </a:r>
            <a:r>
              <a:rPr lang="en-US" dirty="0">
                <a:solidFill>
                  <a:srgbClr val="0070C0"/>
                </a:solidFill>
              </a:rPr>
              <a:t>and I am your faculty advisor. I recently sent you an email regarding [topic], but I haven’t heard back from you. I wanted to check in and see if you need any assistance as you navigate your courses and scheduling here at R-CCC. Please let me know how I can help or if you’d like to set up a time to chat. I look forward to hearing from you! Best, </a:t>
            </a:r>
            <a:r>
              <a:rPr lang="en-US" dirty="0" smtClean="0">
                <a:solidFill>
                  <a:srgbClr val="0070C0"/>
                </a:solidFill>
              </a:rPr>
              <a:t>[ ], Faculty Advisor, R-CCC.</a:t>
            </a:r>
          </a:p>
          <a:p>
            <a:endParaRPr lang="en-US" dirty="0"/>
          </a:p>
        </p:txBody>
      </p:sp>
    </p:spTree>
    <p:extLst>
      <p:ext uri="{BB962C8B-B14F-4D97-AF65-F5344CB8AC3E}">
        <p14:creationId xmlns:p14="http://schemas.microsoft.com/office/powerpoint/2010/main" val="3733486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Developmental Course Track</a:t>
            </a:r>
            <a:endParaRPr lang="en-US" dirty="0"/>
          </a:p>
        </p:txBody>
      </p:sp>
      <p:sp>
        <p:nvSpPr>
          <p:cNvPr id="3" name="Slide Number Placeholder 2"/>
          <p:cNvSpPr>
            <a:spLocks noGrp="1"/>
          </p:cNvSpPr>
          <p:nvPr>
            <p:ph type="sldNum" sz="quarter" idx="12"/>
          </p:nvPr>
        </p:nvSpPr>
        <p:spPr/>
        <p:txBody>
          <a:bodyPr/>
          <a:lstStyle/>
          <a:p>
            <a:fld id="{C263D6C4-4840-40CC-AC84-17E24B3B7BDE}" type="slidenum">
              <a:rPr lang="en-US" noProof="0" smtClean="0"/>
              <a:pPr/>
              <a:t>27</a:t>
            </a:fld>
            <a:endParaRPr lang="en-US" noProof="0" dirty="0"/>
          </a:p>
        </p:txBody>
      </p:sp>
      <p:sp>
        <p:nvSpPr>
          <p:cNvPr id="4" name="Text Placeholder 3"/>
          <p:cNvSpPr>
            <a:spLocks noGrp="1"/>
          </p:cNvSpPr>
          <p:nvPr>
            <p:ph type="body" sz="quarter" idx="13"/>
          </p:nvPr>
        </p:nvSpPr>
        <p:spPr>
          <a:xfrm>
            <a:off x="444501" y="2622913"/>
            <a:ext cx="8117608" cy="2503270"/>
          </a:xfrm>
        </p:spPr>
        <p:txBody>
          <a:bodyPr/>
          <a:lstStyle/>
          <a:p>
            <a:pPr marL="0" indent="0">
              <a:buNone/>
            </a:pPr>
            <a:r>
              <a:rPr lang="en-US" sz="2000" dirty="0"/>
              <a:t>✅ First implemented during the summer </a:t>
            </a:r>
            <a:r>
              <a:rPr lang="en-US" sz="2000" dirty="0" smtClean="0"/>
              <a:t>semester (2025)</a:t>
            </a:r>
          </a:p>
          <a:p>
            <a:pPr marL="0" indent="0">
              <a:buNone/>
            </a:pPr>
            <a:r>
              <a:rPr lang="en-US" sz="2000" dirty="0"/>
              <a:t/>
            </a:r>
            <a:br>
              <a:rPr lang="en-US" sz="2000" dirty="0"/>
            </a:br>
            <a:r>
              <a:rPr lang="en-US" sz="2000" dirty="0"/>
              <a:t>✅ Fully implemented for the Fall semester </a:t>
            </a:r>
            <a:r>
              <a:rPr lang="en-US" sz="2000" dirty="0" smtClean="0"/>
              <a:t>(2025)</a:t>
            </a:r>
            <a:endParaRPr lang="en-US" sz="2000" dirty="0"/>
          </a:p>
          <a:p>
            <a:pPr marL="0" indent="0">
              <a:buNone/>
            </a:pPr>
            <a:r>
              <a:rPr lang="en-US" sz="2000" dirty="0"/>
              <a:t/>
            </a:r>
            <a:br>
              <a:rPr lang="en-US" sz="2000" dirty="0"/>
            </a:br>
            <a:r>
              <a:rPr lang="en-US" sz="2000" dirty="0"/>
              <a:t>✅ </a:t>
            </a:r>
            <a:r>
              <a:rPr lang="en-US" sz="2000" dirty="0" smtClean="0"/>
              <a:t>Job Aid Reference Guide has been </a:t>
            </a:r>
            <a:r>
              <a:rPr lang="en-US" sz="2000" dirty="0"/>
              <a:t>distributed </a:t>
            </a:r>
            <a:r>
              <a:rPr lang="en-US" sz="2000" dirty="0" smtClean="0"/>
              <a:t>by Dean Smith</a:t>
            </a:r>
          </a:p>
        </p:txBody>
      </p:sp>
    </p:spTree>
    <p:extLst>
      <p:ext uri="{BB962C8B-B14F-4D97-AF65-F5344CB8AC3E}">
        <p14:creationId xmlns:p14="http://schemas.microsoft.com/office/powerpoint/2010/main" val="31965158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2025 Developmental Education Class Placement</a:t>
            </a:r>
            <a:endParaRPr lang="en-US" dirty="0"/>
          </a:p>
        </p:txBody>
      </p:sp>
      <p:sp>
        <p:nvSpPr>
          <p:cNvPr id="3" name="Slide Number Placeholder 2"/>
          <p:cNvSpPr>
            <a:spLocks noGrp="1"/>
          </p:cNvSpPr>
          <p:nvPr>
            <p:ph type="sldNum" sz="quarter" idx="12"/>
          </p:nvPr>
        </p:nvSpPr>
        <p:spPr/>
        <p:txBody>
          <a:bodyPr/>
          <a:lstStyle/>
          <a:p>
            <a:fld id="{C263D6C4-4840-40CC-AC84-17E24B3B7BDE}" type="slidenum">
              <a:rPr lang="en-US" noProof="0" smtClean="0"/>
              <a:pPr/>
              <a:t>28</a:t>
            </a:fld>
            <a:endParaRPr lang="en-US" noProof="0" dirty="0"/>
          </a:p>
        </p:txBody>
      </p:sp>
      <p:sp>
        <p:nvSpPr>
          <p:cNvPr id="4" name="Text Placeholder 3"/>
          <p:cNvSpPr>
            <a:spLocks noGrp="1"/>
          </p:cNvSpPr>
          <p:nvPr>
            <p:ph type="body" sz="quarter" idx="13"/>
          </p:nvPr>
        </p:nvSpPr>
        <p:spPr>
          <a:xfrm>
            <a:off x="444501" y="1108145"/>
            <a:ext cx="4231672" cy="2132766"/>
          </a:xfrm>
        </p:spPr>
        <p:txBody>
          <a:bodyPr/>
          <a:lstStyle/>
          <a:p>
            <a:pPr marL="0" indent="0">
              <a:buNone/>
            </a:pPr>
            <a:r>
              <a:rPr lang="en-US" sz="1800" b="1" dirty="0"/>
              <a:t>Step 1: Review Student's High School unweighted GPA </a:t>
            </a:r>
            <a:endParaRPr lang="en-US" sz="1800" b="1" dirty="0" smtClean="0"/>
          </a:p>
          <a:p>
            <a:pPr marL="0" indent="0">
              <a:buNone/>
            </a:pPr>
            <a:endParaRPr lang="en-US" sz="1800" b="1" dirty="0" smtClean="0"/>
          </a:p>
          <a:p>
            <a:pPr lvl="1"/>
            <a:r>
              <a:rPr lang="en-US" sz="1600" dirty="0" smtClean="0"/>
              <a:t>Access </a:t>
            </a:r>
            <a:r>
              <a:rPr lang="en-US" sz="1600" dirty="0"/>
              <a:t>the student’s HSGPA in </a:t>
            </a:r>
            <a:r>
              <a:rPr lang="en-US" sz="1600" dirty="0" smtClean="0"/>
              <a:t>Colleague </a:t>
            </a:r>
            <a:r>
              <a:rPr lang="en-US" sz="1600" dirty="0"/>
              <a:t>using the </a:t>
            </a:r>
            <a:r>
              <a:rPr lang="en-US" sz="1600" strike="sngStrike" dirty="0"/>
              <a:t>XRISEA</a:t>
            </a:r>
            <a:r>
              <a:rPr lang="en-US" sz="1600" dirty="0"/>
              <a:t> </a:t>
            </a:r>
            <a:r>
              <a:rPr lang="en-US" sz="1600" dirty="0" smtClean="0"/>
              <a:t>XDEVEA mnemonic (</a:t>
            </a:r>
            <a:r>
              <a:rPr lang="en-US" sz="1600" dirty="0"/>
              <a:t>u</a:t>
            </a:r>
            <a:r>
              <a:rPr lang="en-US" sz="1600" dirty="0" smtClean="0"/>
              <a:t>pdated mnemonic 3/19/25). </a:t>
            </a:r>
            <a:endParaRPr lang="en-US" sz="1600" dirty="0" smtClean="0"/>
          </a:p>
          <a:p>
            <a:pPr lvl="1"/>
            <a:endParaRPr lang="en-US" sz="1600" dirty="0" smtClean="0"/>
          </a:p>
          <a:p>
            <a:pPr lvl="1"/>
            <a:r>
              <a:rPr lang="en-US" sz="1600" dirty="0" smtClean="0"/>
              <a:t>If </a:t>
            </a:r>
            <a:r>
              <a:rPr lang="en-US" sz="1600" dirty="0"/>
              <a:t>no HSGPA is available, contact the registrar or director of admissions</a:t>
            </a:r>
            <a:r>
              <a:rPr lang="en-US" sz="1600" dirty="0" smtClean="0"/>
              <a:t>.</a:t>
            </a:r>
          </a:p>
          <a:p>
            <a:pPr marL="53975" lvl="1" indent="0">
              <a:buNone/>
            </a:pPr>
            <a:endParaRPr lang="en-US" dirty="0"/>
          </a:p>
        </p:txBody>
      </p:sp>
      <p:pic>
        <p:nvPicPr>
          <p:cNvPr id="6" name="Picture 5"/>
          <p:cNvPicPr>
            <a:picLocks noChangeAspect="1"/>
          </p:cNvPicPr>
          <p:nvPr/>
        </p:nvPicPr>
        <p:blipFill>
          <a:blip r:embed="rId2"/>
          <a:stretch>
            <a:fillRect/>
          </a:stretch>
        </p:blipFill>
        <p:spPr>
          <a:xfrm>
            <a:off x="4838218" y="1313259"/>
            <a:ext cx="7027560" cy="4767012"/>
          </a:xfrm>
          <a:prstGeom prst="rect">
            <a:avLst/>
          </a:prstGeom>
        </p:spPr>
      </p:pic>
    </p:spTree>
    <p:extLst>
      <p:ext uri="{BB962C8B-B14F-4D97-AF65-F5344CB8AC3E}">
        <p14:creationId xmlns:p14="http://schemas.microsoft.com/office/powerpoint/2010/main" val="37536029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2025 Developmental Education Class Placement</a:t>
            </a:r>
            <a:endParaRPr lang="en-US" dirty="0"/>
          </a:p>
        </p:txBody>
      </p:sp>
      <p:sp>
        <p:nvSpPr>
          <p:cNvPr id="3" name="Slide Number Placeholder 2"/>
          <p:cNvSpPr>
            <a:spLocks noGrp="1"/>
          </p:cNvSpPr>
          <p:nvPr>
            <p:ph type="sldNum" sz="quarter" idx="12"/>
          </p:nvPr>
        </p:nvSpPr>
        <p:spPr/>
        <p:txBody>
          <a:bodyPr/>
          <a:lstStyle/>
          <a:p>
            <a:fld id="{C263D6C4-4840-40CC-AC84-17E24B3B7BDE}" type="slidenum">
              <a:rPr lang="en-US" noProof="0" smtClean="0"/>
              <a:pPr/>
              <a:t>29</a:t>
            </a:fld>
            <a:endParaRPr lang="en-US" noProof="0" dirty="0"/>
          </a:p>
        </p:txBody>
      </p:sp>
      <p:sp>
        <p:nvSpPr>
          <p:cNvPr id="4" name="Text Placeholder 3"/>
          <p:cNvSpPr>
            <a:spLocks noGrp="1"/>
          </p:cNvSpPr>
          <p:nvPr>
            <p:ph type="body" sz="quarter" idx="13"/>
          </p:nvPr>
        </p:nvSpPr>
        <p:spPr>
          <a:xfrm>
            <a:off x="444500" y="1594281"/>
            <a:ext cx="11606473" cy="4093243"/>
          </a:xfrm>
        </p:spPr>
        <p:txBody>
          <a:bodyPr/>
          <a:lstStyle/>
          <a:p>
            <a:pPr marL="53975" lvl="1" indent="0">
              <a:buNone/>
            </a:pPr>
            <a:r>
              <a:rPr lang="en-US" sz="1800" dirty="0" smtClean="0"/>
              <a:t>Step </a:t>
            </a:r>
            <a:r>
              <a:rPr lang="en-US" sz="1800" dirty="0"/>
              <a:t>2: Determine ENG Class Placement Record </a:t>
            </a:r>
            <a:endParaRPr lang="en-US" sz="1800" dirty="0" smtClean="0"/>
          </a:p>
          <a:p>
            <a:pPr marL="53975" lvl="1" indent="0">
              <a:buNone/>
            </a:pPr>
            <a:r>
              <a:rPr lang="en-US" sz="1600" dirty="0" smtClean="0"/>
              <a:t>Refer </a:t>
            </a:r>
            <a:r>
              <a:rPr lang="en-US" sz="1600" dirty="0"/>
              <a:t>to the following criteria to place students in the appropriate English </a:t>
            </a:r>
            <a:r>
              <a:rPr lang="en-US" sz="1600" dirty="0" smtClean="0"/>
              <a:t>course</a:t>
            </a:r>
            <a:r>
              <a:rPr lang="en-US" dirty="0" smtClean="0"/>
              <a:t>:</a:t>
            </a:r>
          </a:p>
          <a:p>
            <a:pPr marL="53975" lvl="1" indent="0">
              <a:buNone/>
            </a:pPr>
            <a:endParaRPr lang="en-US" dirty="0"/>
          </a:p>
          <a:p>
            <a:pPr marL="53975" lvl="1" indent="0">
              <a:buNone/>
            </a:pPr>
            <a:endParaRPr lang="en-US" dirty="0"/>
          </a:p>
          <a:p>
            <a:pPr marL="53975" lvl="1" indent="0">
              <a:buNone/>
            </a:pPr>
            <a:r>
              <a:rPr lang="en-US" sz="1600" b="1" dirty="0" smtClean="0"/>
              <a:t>English Placement Guide</a:t>
            </a:r>
          </a:p>
          <a:p>
            <a:pPr marL="53975" lvl="1" indent="0">
              <a:buNone/>
            </a:pP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991157893"/>
              </p:ext>
            </p:extLst>
          </p:nvPr>
        </p:nvGraphicFramePr>
        <p:xfrm>
          <a:off x="1684760" y="3746536"/>
          <a:ext cx="8128000" cy="1503176"/>
        </p:xfrm>
        <a:graphic>
          <a:graphicData uri="http://schemas.openxmlformats.org/drawingml/2006/table">
            <a:tbl>
              <a:tblPr firstRow="1" bandRow="1">
                <a:tableStyleId>{5C22544A-7EE6-4342-B048-85BDC9FD1C3A}</a:tableStyleId>
              </a:tblPr>
              <a:tblGrid>
                <a:gridCol w="1961265">
                  <a:extLst>
                    <a:ext uri="{9D8B030D-6E8A-4147-A177-3AD203B41FA5}">
                      <a16:colId xmlns:a16="http://schemas.microsoft.com/office/drawing/2014/main" val="3903591747"/>
                    </a:ext>
                  </a:extLst>
                </a:gridCol>
                <a:gridCol w="6166735">
                  <a:extLst>
                    <a:ext uri="{9D8B030D-6E8A-4147-A177-3AD203B41FA5}">
                      <a16:colId xmlns:a16="http://schemas.microsoft.com/office/drawing/2014/main" val="1407388024"/>
                    </a:ext>
                  </a:extLst>
                </a:gridCol>
              </a:tblGrid>
              <a:tr h="390656">
                <a:tc>
                  <a:txBody>
                    <a:bodyPr/>
                    <a:lstStyle/>
                    <a:p>
                      <a:r>
                        <a:rPr lang="en-US" dirty="0" smtClean="0"/>
                        <a:t>GPA</a:t>
                      </a:r>
                      <a:endParaRPr lang="en-US" dirty="0"/>
                    </a:p>
                  </a:txBody>
                  <a:tcPr/>
                </a:tc>
                <a:tc>
                  <a:txBody>
                    <a:bodyPr/>
                    <a:lstStyle/>
                    <a:p>
                      <a:r>
                        <a:rPr lang="en-US" dirty="0" smtClean="0"/>
                        <a:t>Requirements</a:t>
                      </a:r>
                      <a:r>
                        <a:rPr lang="en-US" baseline="0" dirty="0" smtClean="0"/>
                        <a:t> (Register for the following)</a:t>
                      </a:r>
                      <a:endParaRPr lang="en-US" dirty="0"/>
                    </a:p>
                  </a:txBody>
                  <a:tcPr/>
                </a:tc>
                <a:extLst>
                  <a:ext uri="{0D108BD9-81ED-4DB2-BD59-A6C34878D82A}">
                    <a16:rowId xmlns:a16="http://schemas.microsoft.com/office/drawing/2014/main" val="2494453108"/>
                  </a:ext>
                </a:extLst>
              </a:tr>
              <a:tr h="370840">
                <a:tc>
                  <a:txBody>
                    <a:bodyPr/>
                    <a:lstStyle/>
                    <a:p>
                      <a:r>
                        <a:rPr lang="en-US" dirty="0" smtClean="0"/>
                        <a:t>GPA ≥ 2.8</a:t>
                      </a:r>
                      <a:endParaRPr lang="en-US" dirty="0"/>
                    </a:p>
                  </a:txBody>
                  <a:tcPr/>
                </a:tc>
                <a:tc>
                  <a:txBody>
                    <a:bodyPr/>
                    <a:lstStyle/>
                    <a:p>
                      <a:r>
                        <a:rPr lang="en-US" dirty="0" smtClean="0"/>
                        <a:t>ENG 111</a:t>
                      </a:r>
                      <a:endParaRPr lang="en-US" dirty="0"/>
                    </a:p>
                  </a:txBody>
                  <a:tcPr/>
                </a:tc>
                <a:extLst>
                  <a:ext uri="{0D108BD9-81ED-4DB2-BD59-A6C34878D82A}">
                    <a16:rowId xmlns:a16="http://schemas.microsoft.com/office/drawing/2014/main" val="2947958644"/>
                  </a:ext>
                </a:extLst>
              </a:tr>
              <a:tr h="370840">
                <a:tc>
                  <a:txBody>
                    <a:bodyPr/>
                    <a:lstStyle/>
                    <a:p>
                      <a:r>
                        <a:rPr lang="en-US" dirty="0" smtClean="0"/>
                        <a:t>GPA</a:t>
                      </a:r>
                      <a:r>
                        <a:rPr lang="en-US" baseline="0" dirty="0" smtClean="0"/>
                        <a:t> 2.2-2.79</a:t>
                      </a:r>
                      <a:endParaRPr lang="en-US" dirty="0"/>
                    </a:p>
                  </a:txBody>
                  <a:tcPr/>
                </a:tc>
                <a:tc>
                  <a:txBody>
                    <a:bodyPr/>
                    <a:lstStyle/>
                    <a:p>
                      <a:r>
                        <a:rPr lang="en-US" dirty="0" smtClean="0"/>
                        <a:t>ENG 111 </a:t>
                      </a:r>
                      <a:r>
                        <a:rPr lang="en-US" b="1" dirty="0" smtClean="0"/>
                        <a:t>with corequisite</a:t>
                      </a:r>
                      <a:r>
                        <a:rPr lang="en-US" b="0" dirty="0" smtClean="0"/>
                        <a:t> ENG 045</a:t>
                      </a:r>
                      <a:endParaRPr lang="en-US" dirty="0"/>
                    </a:p>
                  </a:txBody>
                  <a:tcPr/>
                </a:tc>
                <a:extLst>
                  <a:ext uri="{0D108BD9-81ED-4DB2-BD59-A6C34878D82A}">
                    <a16:rowId xmlns:a16="http://schemas.microsoft.com/office/drawing/2014/main" val="3582471080"/>
                  </a:ext>
                </a:extLst>
              </a:tr>
              <a:tr h="370840">
                <a:tc>
                  <a:txBody>
                    <a:bodyPr/>
                    <a:lstStyle/>
                    <a:p>
                      <a:r>
                        <a:rPr lang="en-US" dirty="0" smtClean="0"/>
                        <a:t>GPA</a:t>
                      </a:r>
                      <a:r>
                        <a:rPr lang="en-US" baseline="0" dirty="0" smtClean="0"/>
                        <a:t> &lt; 2.2</a:t>
                      </a:r>
                      <a:endParaRPr lang="en-US" dirty="0"/>
                    </a:p>
                  </a:txBody>
                  <a:tcPr/>
                </a:tc>
                <a:tc>
                  <a:txBody>
                    <a:bodyPr/>
                    <a:lstStyle/>
                    <a:p>
                      <a:r>
                        <a:rPr lang="en-US" dirty="0" smtClean="0"/>
                        <a:t>ENG 025 </a:t>
                      </a:r>
                      <a:r>
                        <a:rPr lang="en-US" b="1" dirty="0" smtClean="0"/>
                        <a:t>is a prerequisite </a:t>
                      </a:r>
                      <a:r>
                        <a:rPr lang="en-US" b="0" dirty="0" smtClean="0"/>
                        <a:t>for</a:t>
                      </a:r>
                      <a:r>
                        <a:rPr lang="en-US" b="0" baseline="0" dirty="0" smtClean="0"/>
                        <a:t> ENG 111</a:t>
                      </a:r>
                      <a:endParaRPr lang="en-US" dirty="0"/>
                    </a:p>
                  </a:txBody>
                  <a:tcPr/>
                </a:tc>
                <a:extLst>
                  <a:ext uri="{0D108BD9-81ED-4DB2-BD59-A6C34878D82A}">
                    <a16:rowId xmlns:a16="http://schemas.microsoft.com/office/drawing/2014/main" val="2325839332"/>
                  </a:ext>
                </a:extLst>
              </a:tr>
            </a:tbl>
          </a:graphicData>
        </a:graphic>
      </p:graphicFrame>
    </p:spTree>
    <p:extLst>
      <p:ext uri="{BB962C8B-B14F-4D97-AF65-F5344CB8AC3E}">
        <p14:creationId xmlns:p14="http://schemas.microsoft.com/office/powerpoint/2010/main" val="163110434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263D6C4-4840-40CC-AC84-17E24B3B7BDE}" type="slidenum">
              <a:rPr lang="en-US" noProof="0" smtClean="0"/>
              <a:pPr/>
              <a:t>3</a:t>
            </a:fld>
            <a:endParaRPr lang="en-US" noProof="0" dirty="0"/>
          </a:p>
        </p:txBody>
      </p:sp>
      <p:sp>
        <p:nvSpPr>
          <p:cNvPr id="6" name="Rectangle 5"/>
          <p:cNvSpPr/>
          <p:nvPr/>
        </p:nvSpPr>
        <p:spPr>
          <a:xfrm>
            <a:off x="484632" y="1641645"/>
            <a:ext cx="8094103" cy="4062651"/>
          </a:xfrm>
          <a:prstGeom prst="rect">
            <a:avLst/>
          </a:prstGeom>
        </p:spPr>
        <p:txBody>
          <a:bodyPr wrap="square">
            <a:spAutoFit/>
          </a:bodyPr>
          <a:lstStyle/>
          <a:p>
            <a:r>
              <a:rPr lang="en-US" dirty="0"/>
              <a:t>	</a:t>
            </a:r>
          </a:p>
          <a:p>
            <a:r>
              <a:rPr lang="en-US" sz="2000" b="1" dirty="0" smtClean="0">
                <a:solidFill>
                  <a:schemeClr val="bg1"/>
                </a:solidFill>
              </a:rPr>
              <a:t>Advising </a:t>
            </a:r>
            <a:r>
              <a:rPr lang="en-US" sz="2000" b="1" dirty="0">
                <a:solidFill>
                  <a:schemeClr val="bg1"/>
                </a:solidFill>
              </a:rPr>
              <a:t>at R-CCC</a:t>
            </a:r>
            <a:r>
              <a:rPr lang="en-US" sz="2000" dirty="0">
                <a:solidFill>
                  <a:schemeClr val="bg1"/>
                </a:solidFill>
              </a:rPr>
              <a:t> is </a:t>
            </a:r>
            <a:r>
              <a:rPr lang="en-US" sz="2000" b="1" dirty="0" smtClean="0">
                <a:solidFill>
                  <a:schemeClr val="bg1"/>
                </a:solidFill>
              </a:rPr>
              <a:t>intrusive</a:t>
            </a:r>
            <a:r>
              <a:rPr lang="en-US" sz="2000" dirty="0" smtClean="0">
                <a:solidFill>
                  <a:schemeClr val="bg1"/>
                </a:solidFill>
              </a:rPr>
              <a:t>, </a:t>
            </a:r>
            <a:r>
              <a:rPr lang="en-US" sz="2000" b="1" dirty="0" smtClean="0">
                <a:solidFill>
                  <a:schemeClr val="bg1"/>
                </a:solidFill>
              </a:rPr>
              <a:t>proactive </a:t>
            </a:r>
            <a:r>
              <a:rPr lang="en-US" sz="2000" dirty="0">
                <a:solidFill>
                  <a:schemeClr val="bg1"/>
                </a:solidFill>
              </a:rPr>
              <a:t>and student-centered, focusing on </a:t>
            </a:r>
            <a:r>
              <a:rPr lang="en-US" sz="2000" b="1" dirty="0">
                <a:solidFill>
                  <a:schemeClr val="bg1"/>
                </a:solidFill>
              </a:rPr>
              <a:t>transformational growth</a:t>
            </a:r>
            <a:r>
              <a:rPr lang="en-US" sz="2000" dirty="0">
                <a:solidFill>
                  <a:schemeClr val="bg1"/>
                </a:solidFill>
              </a:rPr>
              <a:t> beyond course selection</a:t>
            </a:r>
            <a:r>
              <a:rPr lang="en-US" sz="2000" dirty="0" smtClean="0">
                <a:solidFill>
                  <a:schemeClr val="bg1"/>
                </a:solidFill>
              </a:rPr>
              <a:t>.</a:t>
            </a:r>
          </a:p>
          <a:p>
            <a:endParaRPr lang="en-US" sz="2000" dirty="0">
              <a:solidFill>
                <a:schemeClr val="bg1"/>
              </a:solidFill>
            </a:endParaRPr>
          </a:p>
          <a:p>
            <a:pPr marL="285750" indent="-285750">
              <a:buFont typeface="Arial" panose="020B0604020202020204" pitchFamily="34" charset="0"/>
              <a:buChar char="•"/>
            </a:pPr>
            <a:r>
              <a:rPr lang="en-US" sz="2000" b="1" dirty="0">
                <a:solidFill>
                  <a:schemeClr val="bg1"/>
                </a:solidFill>
              </a:rPr>
              <a:t>Professional Advisors</a:t>
            </a:r>
            <a:r>
              <a:rPr lang="en-US" sz="2000" dirty="0">
                <a:solidFill>
                  <a:schemeClr val="bg1"/>
                </a:solidFill>
              </a:rPr>
              <a:t> (assigned at enrollment) track student progress in </a:t>
            </a:r>
            <a:r>
              <a:rPr lang="en-US" sz="2000" b="1" dirty="0" smtClean="0">
                <a:solidFill>
                  <a:schemeClr val="bg1"/>
                </a:solidFill>
              </a:rPr>
              <a:t>Aviso</a:t>
            </a:r>
            <a:r>
              <a:rPr lang="en-US" sz="2000" dirty="0">
                <a:solidFill>
                  <a:schemeClr val="bg1"/>
                </a:solidFill>
              </a:rPr>
              <a:t> </a:t>
            </a:r>
            <a:r>
              <a:rPr lang="en-US" sz="2000" dirty="0" smtClean="0">
                <a:solidFill>
                  <a:schemeClr val="bg1"/>
                </a:solidFill>
              </a:rPr>
              <a:t>(Watermark SS&amp;E) and </a:t>
            </a:r>
            <a:r>
              <a:rPr lang="en-US" sz="2000" dirty="0">
                <a:solidFill>
                  <a:schemeClr val="bg1"/>
                </a:solidFill>
              </a:rPr>
              <a:t>collaborate with faculty advisors. They must attend </a:t>
            </a:r>
            <a:r>
              <a:rPr lang="en-US" sz="2000" b="1" dirty="0">
                <a:solidFill>
                  <a:schemeClr val="bg1"/>
                </a:solidFill>
              </a:rPr>
              <a:t>two advising PD sessions annually</a:t>
            </a:r>
            <a:r>
              <a:rPr lang="en-US" sz="2000" dirty="0">
                <a:solidFill>
                  <a:schemeClr val="bg1"/>
                </a:solidFill>
              </a:rPr>
              <a:t> and are encouraged to join </a:t>
            </a:r>
            <a:r>
              <a:rPr lang="en-US" sz="2000" b="1" dirty="0">
                <a:solidFill>
                  <a:schemeClr val="bg1"/>
                </a:solidFill>
              </a:rPr>
              <a:t>program advisory meetings</a:t>
            </a:r>
            <a:r>
              <a:rPr lang="en-US" sz="2000" dirty="0">
                <a:solidFill>
                  <a:schemeClr val="bg1"/>
                </a:solidFill>
              </a:rPr>
              <a:t>.</a:t>
            </a:r>
          </a:p>
          <a:p>
            <a:endParaRPr lang="en-US" sz="2000" b="1" dirty="0">
              <a:solidFill>
                <a:schemeClr val="bg1"/>
              </a:solidFill>
            </a:endParaRPr>
          </a:p>
          <a:p>
            <a:pPr marL="285750" indent="-285750">
              <a:buFont typeface="Arial" panose="020B0604020202020204" pitchFamily="34" charset="0"/>
              <a:buChar char="•"/>
            </a:pPr>
            <a:r>
              <a:rPr lang="en-US" sz="2000" b="1" dirty="0" smtClean="0">
                <a:solidFill>
                  <a:schemeClr val="bg1"/>
                </a:solidFill>
              </a:rPr>
              <a:t>Faculty </a:t>
            </a:r>
            <a:r>
              <a:rPr lang="en-US" sz="2000" b="1" dirty="0">
                <a:solidFill>
                  <a:schemeClr val="bg1"/>
                </a:solidFill>
              </a:rPr>
              <a:t>Advisors</a:t>
            </a:r>
            <a:r>
              <a:rPr lang="en-US" sz="2000" dirty="0">
                <a:solidFill>
                  <a:schemeClr val="bg1"/>
                </a:solidFill>
              </a:rPr>
              <a:t> (assigned after the first semester) guide students in career awareness, academic resources, and document key advising points in </a:t>
            </a:r>
            <a:r>
              <a:rPr lang="en-US" sz="2000" b="1" dirty="0" smtClean="0">
                <a:solidFill>
                  <a:schemeClr val="bg1"/>
                </a:solidFill>
              </a:rPr>
              <a:t>Aviso </a:t>
            </a:r>
            <a:r>
              <a:rPr lang="en-US" sz="2000" dirty="0" smtClean="0">
                <a:solidFill>
                  <a:schemeClr val="bg1"/>
                </a:solidFill>
              </a:rPr>
              <a:t>(Watermark SS&amp;E). </a:t>
            </a:r>
            <a:r>
              <a:rPr lang="en-US" sz="2000" dirty="0">
                <a:solidFill>
                  <a:schemeClr val="bg1"/>
                </a:solidFill>
              </a:rPr>
              <a:t>They must attend </a:t>
            </a:r>
            <a:r>
              <a:rPr lang="en-US" sz="2000" b="1" dirty="0">
                <a:solidFill>
                  <a:schemeClr val="bg1"/>
                </a:solidFill>
              </a:rPr>
              <a:t>at least two advising PD sessions per year</a:t>
            </a:r>
            <a:r>
              <a:rPr lang="en-US" sz="2000" dirty="0" smtClean="0">
                <a:solidFill>
                  <a:schemeClr val="bg1"/>
                </a:solidFill>
              </a:rPr>
              <a:t>.</a:t>
            </a:r>
            <a:endParaRPr lang="en-US" sz="2000" dirty="0">
              <a:solidFill>
                <a:schemeClr val="bg1"/>
              </a:solidFill>
            </a:endParaRPr>
          </a:p>
        </p:txBody>
      </p:sp>
      <p:sp>
        <p:nvSpPr>
          <p:cNvPr id="7" name="Rectangle 6"/>
          <p:cNvSpPr/>
          <p:nvPr/>
        </p:nvSpPr>
        <p:spPr>
          <a:xfrm>
            <a:off x="484632" y="353758"/>
            <a:ext cx="7004304" cy="584775"/>
          </a:xfrm>
          <a:prstGeom prst="rect">
            <a:avLst/>
          </a:prstGeom>
        </p:spPr>
        <p:txBody>
          <a:bodyPr wrap="square">
            <a:spAutoFit/>
          </a:bodyPr>
          <a:lstStyle/>
          <a:p>
            <a:endParaRPr lang="en-US" sz="3200" dirty="0">
              <a:solidFill>
                <a:schemeClr val="bg1"/>
              </a:solidFill>
            </a:endParaRPr>
          </a:p>
        </p:txBody>
      </p:sp>
      <p:sp>
        <p:nvSpPr>
          <p:cNvPr id="8" name="Title 3">
            <a:extLst>
              <a:ext uri="{FF2B5EF4-FFF2-40B4-BE49-F238E27FC236}">
                <a16:creationId xmlns:a16="http://schemas.microsoft.com/office/drawing/2014/main" id="{315E3981-F0D7-482C-A8E0-6A57700BECA7}"/>
              </a:ext>
            </a:extLst>
          </p:cNvPr>
          <p:cNvSpPr>
            <a:spLocks noGrp="1"/>
          </p:cNvSpPr>
          <p:nvPr>
            <p:ph type="title"/>
          </p:nvPr>
        </p:nvSpPr>
        <p:spPr>
          <a:xfrm>
            <a:off x="320040" y="520266"/>
            <a:ext cx="11214100" cy="701731"/>
          </a:xfrm>
        </p:spPr>
        <p:txBody>
          <a:bodyPr>
            <a:noAutofit/>
          </a:bodyPr>
          <a:lstStyle/>
          <a:p>
            <a:r>
              <a:rPr lang="en-US" sz="4800" dirty="0" smtClean="0"/>
              <a:t>Role </a:t>
            </a:r>
            <a:r>
              <a:rPr lang="en-US" sz="4800" dirty="0"/>
              <a:t>of </a:t>
            </a:r>
            <a:r>
              <a:rPr lang="en-US" sz="4800" dirty="0" smtClean="0"/>
              <a:t>Advisors in Student Success</a:t>
            </a:r>
            <a:endParaRPr lang="en-US" sz="4800" dirty="0"/>
          </a:p>
        </p:txBody>
      </p:sp>
    </p:spTree>
    <p:extLst>
      <p:ext uri="{BB962C8B-B14F-4D97-AF65-F5344CB8AC3E}">
        <p14:creationId xmlns:p14="http://schemas.microsoft.com/office/powerpoint/2010/main" val="20348414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2025 Developmental Education Class Placement</a:t>
            </a:r>
            <a:endParaRPr lang="en-US" dirty="0"/>
          </a:p>
        </p:txBody>
      </p:sp>
      <p:sp>
        <p:nvSpPr>
          <p:cNvPr id="3" name="Slide Number Placeholder 2"/>
          <p:cNvSpPr>
            <a:spLocks noGrp="1"/>
          </p:cNvSpPr>
          <p:nvPr>
            <p:ph type="sldNum" sz="quarter" idx="12"/>
          </p:nvPr>
        </p:nvSpPr>
        <p:spPr/>
        <p:txBody>
          <a:bodyPr/>
          <a:lstStyle/>
          <a:p>
            <a:fld id="{C263D6C4-4840-40CC-AC84-17E24B3B7BDE}" type="slidenum">
              <a:rPr lang="en-US" noProof="0" smtClean="0"/>
              <a:pPr/>
              <a:t>30</a:t>
            </a:fld>
            <a:endParaRPr lang="en-US" noProof="0" dirty="0"/>
          </a:p>
        </p:txBody>
      </p:sp>
      <p:sp>
        <p:nvSpPr>
          <p:cNvPr id="4" name="Text Placeholder 3"/>
          <p:cNvSpPr>
            <a:spLocks noGrp="1"/>
          </p:cNvSpPr>
          <p:nvPr>
            <p:ph type="body" sz="quarter" idx="13"/>
          </p:nvPr>
        </p:nvSpPr>
        <p:spPr>
          <a:xfrm>
            <a:off x="444500" y="1740959"/>
            <a:ext cx="11606473" cy="3220788"/>
          </a:xfrm>
        </p:spPr>
        <p:txBody>
          <a:bodyPr/>
          <a:lstStyle/>
          <a:p>
            <a:pPr marL="0" indent="0">
              <a:buNone/>
            </a:pPr>
            <a:r>
              <a:rPr lang="en-US" sz="1800" b="1" dirty="0"/>
              <a:t>Step </a:t>
            </a:r>
            <a:r>
              <a:rPr lang="en-US" sz="1800" b="1" dirty="0" smtClean="0"/>
              <a:t>3: Determine MAT Class Placement</a:t>
            </a:r>
          </a:p>
          <a:p>
            <a:pPr marL="53975" lvl="1" indent="0">
              <a:buNone/>
            </a:pPr>
            <a:r>
              <a:rPr lang="en-US" sz="1600" dirty="0" smtClean="0"/>
              <a:t>Refer </a:t>
            </a:r>
            <a:r>
              <a:rPr lang="en-US" sz="1600" dirty="0"/>
              <a:t>to the following criteria to place students in the appropriate </a:t>
            </a:r>
            <a:r>
              <a:rPr lang="en-US" sz="1600" dirty="0" smtClean="0"/>
              <a:t>Math Course:</a:t>
            </a:r>
          </a:p>
          <a:p>
            <a:pPr marL="53975" lvl="1" indent="0">
              <a:buNone/>
            </a:pPr>
            <a:r>
              <a:rPr lang="en-US" sz="1600" b="1" dirty="0" smtClean="0"/>
              <a:t>Math Placement Guide 1</a:t>
            </a:r>
          </a:p>
          <a:p>
            <a:pPr marL="53975" lvl="1" indent="0">
              <a:buNone/>
            </a:pPr>
            <a:endParaRPr lang="en-US" dirty="0" smtClean="0"/>
          </a:p>
          <a:p>
            <a:pPr marL="53975" lvl="1" indent="0">
              <a:buNone/>
            </a:pPr>
            <a:endParaRPr lang="en-US" dirty="0"/>
          </a:p>
          <a:p>
            <a:pPr marL="53975" lvl="1" indent="0">
              <a:buNone/>
            </a:pPr>
            <a:endParaRPr lang="en-US" dirty="0" smtClean="0"/>
          </a:p>
          <a:p>
            <a:pPr marL="53975" lvl="1" indent="0">
              <a:buNone/>
            </a:pPr>
            <a:endParaRPr lang="en-US" dirty="0"/>
          </a:p>
          <a:p>
            <a:pPr marL="53975" lvl="1" indent="0">
              <a:buNone/>
            </a:pPr>
            <a:endParaRPr lang="en-US" dirty="0" smtClean="0"/>
          </a:p>
          <a:p>
            <a:pPr marL="53975" lvl="1" indent="0">
              <a:buNone/>
            </a:pPr>
            <a:r>
              <a:rPr lang="en-US" sz="1600" b="1" dirty="0"/>
              <a:t>Math Placement Guide </a:t>
            </a:r>
            <a:r>
              <a:rPr lang="en-US" sz="1600" b="1" dirty="0" smtClean="0"/>
              <a:t>2</a:t>
            </a:r>
            <a:endParaRPr lang="en-US" sz="1600" dirty="0"/>
          </a:p>
        </p:txBody>
      </p:sp>
      <p:graphicFrame>
        <p:nvGraphicFramePr>
          <p:cNvPr id="5" name="Table 4"/>
          <p:cNvGraphicFramePr>
            <a:graphicFrameLocks noGrp="1"/>
          </p:cNvGraphicFramePr>
          <p:nvPr>
            <p:extLst>
              <p:ext uri="{D42A27DB-BD31-4B8C-83A1-F6EECF244321}">
                <p14:modId xmlns:p14="http://schemas.microsoft.com/office/powerpoint/2010/main" val="1425967892"/>
              </p:ext>
            </p:extLst>
          </p:nvPr>
        </p:nvGraphicFramePr>
        <p:xfrm>
          <a:off x="1412112" y="2974694"/>
          <a:ext cx="8750460" cy="1503176"/>
        </p:xfrm>
        <a:graphic>
          <a:graphicData uri="http://schemas.openxmlformats.org/drawingml/2006/table">
            <a:tbl>
              <a:tblPr firstRow="1" bandRow="1">
                <a:tableStyleId>{5C22544A-7EE6-4342-B048-85BDC9FD1C3A}</a:tableStyleId>
              </a:tblPr>
              <a:tblGrid>
                <a:gridCol w="2111463">
                  <a:extLst>
                    <a:ext uri="{9D8B030D-6E8A-4147-A177-3AD203B41FA5}">
                      <a16:colId xmlns:a16="http://schemas.microsoft.com/office/drawing/2014/main" val="3903591747"/>
                    </a:ext>
                  </a:extLst>
                </a:gridCol>
                <a:gridCol w="6638997">
                  <a:extLst>
                    <a:ext uri="{9D8B030D-6E8A-4147-A177-3AD203B41FA5}">
                      <a16:colId xmlns:a16="http://schemas.microsoft.com/office/drawing/2014/main" val="1407388024"/>
                    </a:ext>
                  </a:extLst>
                </a:gridCol>
              </a:tblGrid>
              <a:tr h="390656">
                <a:tc>
                  <a:txBody>
                    <a:bodyPr/>
                    <a:lstStyle/>
                    <a:p>
                      <a:r>
                        <a:rPr lang="en-US" dirty="0" smtClean="0"/>
                        <a:t>GPA</a:t>
                      </a:r>
                      <a:endParaRPr lang="en-US" dirty="0"/>
                    </a:p>
                  </a:txBody>
                  <a:tcPr/>
                </a:tc>
                <a:tc>
                  <a:txBody>
                    <a:bodyPr/>
                    <a:lstStyle/>
                    <a:p>
                      <a:r>
                        <a:rPr lang="en-US" dirty="0" smtClean="0"/>
                        <a:t>Requirements</a:t>
                      </a:r>
                      <a:r>
                        <a:rPr lang="en-US" baseline="0" dirty="0" smtClean="0"/>
                        <a:t> (Register for the following)</a:t>
                      </a:r>
                      <a:endParaRPr lang="en-US" dirty="0"/>
                    </a:p>
                  </a:txBody>
                  <a:tcPr/>
                </a:tc>
                <a:extLst>
                  <a:ext uri="{0D108BD9-81ED-4DB2-BD59-A6C34878D82A}">
                    <a16:rowId xmlns:a16="http://schemas.microsoft.com/office/drawing/2014/main" val="2494453108"/>
                  </a:ext>
                </a:extLst>
              </a:tr>
              <a:tr h="370840">
                <a:tc>
                  <a:txBody>
                    <a:bodyPr/>
                    <a:lstStyle/>
                    <a:p>
                      <a:r>
                        <a:rPr lang="en-US" dirty="0" smtClean="0"/>
                        <a:t>GPA ≥ 2.8</a:t>
                      </a:r>
                      <a:endParaRPr lang="en-US" dirty="0"/>
                    </a:p>
                  </a:txBody>
                  <a:tcPr/>
                </a:tc>
                <a:tc>
                  <a:txBody>
                    <a:bodyPr/>
                    <a:lstStyle/>
                    <a:p>
                      <a:r>
                        <a:rPr lang="en-US" dirty="0" smtClean="0"/>
                        <a:t>MAT 143, MAT 152, MAT 110</a:t>
                      </a:r>
                      <a:endParaRPr lang="en-US" dirty="0"/>
                    </a:p>
                  </a:txBody>
                  <a:tcPr/>
                </a:tc>
                <a:extLst>
                  <a:ext uri="{0D108BD9-81ED-4DB2-BD59-A6C34878D82A}">
                    <a16:rowId xmlns:a16="http://schemas.microsoft.com/office/drawing/2014/main" val="2947958644"/>
                  </a:ext>
                </a:extLst>
              </a:tr>
              <a:tr h="370840">
                <a:tc>
                  <a:txBody>
                    <a:bodyPr/>
                    <a:lstStyle/>
                    <a:p>
                      <a:r>
                        <a:rPr lang="en-US" dirty="0" smtClean="0"/>
                        <a:t>GPA</a:t>
                      </a:r>
                      <a:r>
                        <a:rPr lang="en-US" baseline="0" dirty="0" smtClean="0"/>
                        <a:t> 2.2-2.79</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MAT 143, MAT 152, MAT 110 </a:t>
                      </a:r>
                      <a:r>
                        <a:rPr lang="en-US" b="1" dirty="0" smtClean="0"/>
                        <a:t>with corequisite</a:t>
                      </a:r>
                      <a:r>
                        <a:rPr lang="en-US" b="0" dirty="0" smtClean="0"/>
                        <a:t> MAT 045</a:t>
                      </a:r>
                      <a:endParaRPr lang="en-US" dirty="0"/>
                    </a:p>
                  </a:txBody>
                  <a:tcPr/>
                </a:tc>
                <a:extLst>
                  <a:ext uri="{0D108BD9-81ED-4DB2-BD59-A6C34878D82A}">
                    <a16:rowId xmlns:a16="http://schemas.microsoft.com/office/drawing/2014/main" val="3582471080"/>
                  </a:ext>
                </a:extLst>
              </a:tr>
              <a:tr h="370840">
                <a:tc>
                  <a:txBody>
                    <a:bodyPr/>
                    <a:lstStyle/>
                    <a:p>
                      <a:r>
                        <a:rPr lang="en-US" dirty="0" smtClean="0"/>
                        <a:t>GPA</a:t>
                      </a:r>
                      <a:r>
                        <a:rPr lang="en-US" baseline="0" dirty="0" smtClean="0"/>
                        <a:t> &lt; 2.2</a:t>
                      </a:r>
                      <a:endParaRPr lang="en-US" dirty="0"/>
                    </a:p>
                  </a:txBody>
                  <a:tcPr/>
                </a:tc>
                <a:tc>
                  <a:txBody>
                    <a:bodyPr/>
                    <a:lstStyle/>
                    <a:p>
                      <a:r>
                        <a:rPr lang="en-US" dirty="0" smtClean="0"/>
                        <a:t>MAT 025 </a:t>
                      </a:r>
                      <a:r>
                        <a:rPr lang="en-US" b="1" dirty="0" smtClean="0"/>
                        <a:t>is a prerequisite </a:t>
                      </a:r>
                      <a:r>
                        <a:rPr lang="en-US" b="0" dirty="0" smtClean="0"/>
                        <a:t>for</a:t>
                      </a:r>
                      <a:r>
                        <a:rPr lang="en-US" b="0" baseline="0" dirty="0" smtClean="0"/>
                        <a:t> </a:t>
                      </a:r>
                      <a:r>
                        <a:rPr lang="en-US" dirty="0" smtClean="0"/>
                        <a:t>MAT 143, MAT 152, MAT 110 </a:t>
                      </a:r>
                      <a:endParaRPr lang="en-US" dirty="0"/>
                    </a:p>
                  </a:txBody>
                  <a:tcPr/>
                </a:tc>
                <a:extLst>
                  <a:ext uri="{0D108BD9-81ED-4DB2-BD59-A6C34878D82A}">
                    <a16:rowId xmlns:a16="http://schemas.microsoft.com/office/drawing/2014/main" val="2325839332"/>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476519159"/>
              </p:ext>
            </p:extLst>
          </p:nvPr>
        </p:nvGraphicFramePr>
        <p:xfrm>
          <a:off x="1412112" y="4994461"/>
          <a:ext cx="8750460" cy="1503176"/>
        </p:xfrm>
        <a:graphic>
          <a:graphicData uri="http://schemas.openxmlformats.org/drawingml/2006/table">
            <a:tbl>
              <a:tblPr firstRow="1" bandRow="1">
                <a:tableStyleId>{5C22544A-7EE6-4342-B048-85BDC9FD1C3A}</a:tableStyleId>
              </a:tblPr>
              <a:tblGrid>
                <a:gridCol w="2111463">
                  <a:extLst>
                    <a:ext uri="{9D8B030D-6E8A-4147-A177-3AD203B41FA5}">
                      <a16:colId xmlns:a16="http://schemas.microsoft.com/office/drawing/2014/main" val="3903591747"/>
                    </a:ext>
                  </a:extLst>
                </a:gridCol>
                <a:gridCol w="6638997">
                  <a:extLst>
                    <a:ext uri="{9D8B030D-6E8A-4147-A177-3AD203B41FA5}">
                      <a16:colId xmlns:a16="http://schemas.microsoft.com/office/drawing/2014/main" val="1407388024"/>
                    </a:ext>
                  </a:extLst>
                </a:gridCol>
              </a:tblGrid>
              <a:tr h="390656">
                <a:tc>
                  <a:txBody>
                    <a:bodyPr/>
                    <a:lstStyle/>
                    <a:p>
                      <a:r>
                        <a:rPr lang="en-US" dirty="0" smtClean="0"/>
                        <a:t>GPA</a:t>
                      </a:r>
                      <a:endParaRPr lang="en-US" dirty="0"/>
                    </a:p>
                  </a:txBody>
                  <a:tcPr/>
                </a:tc>
                <a:tc>
                  <a:txBody>
                    <a:bodyPr/>
                    <a:lstStyle/>
                    <a:p>
                      <a:r>
                        <a:rPr lang="en-US" dirty="0" smtClean="0"/>
                        <a:t>Requirements</a:t>
                      </a:r>
                      <a:r>
                        <a:rPr lang="en-US" baseline="0" dirty="0" smtClean="0"/>
                        <a:t> (Register for the following)</a:t>
                      </a:r>
                      <a:endParaRPr lang="en-US" dirty="0"/>
                    </a:p>
                  </a:txBody>
                  <a:tcPr/>
                </a:tc>
                <a:extLst>
                  <a:ext uri="{0D108BD9-81ED-4DB2-BD59-A6C34878D82A}">
                    <a16:rowId xmlns:a16="http://schemas.microsoft.com/office/drawing/2014/main" val="2494453108"/>
                  </a:ext>
                </a:extLst>
              </a:tr>
              <a:tr h="370840">
                <a:tc>
                  <a:txBody>
                    <a:bodyPr/>
                    <a:lstStyle/>
                    <a:p>
                      <a:r>
                        <a:rPr lang="en-US" dirty="0" smtClean="0"/>
                        <a:t>GPA ≥ 2.8</a:t>
                      </a:r>
                      <a:endParaRPr lang="en-US" dirty="0"/>
                    </a:p>
                  </a:txBody>
                  <a:tcPr/>
                </a:tc>
                <a:tc>
                  <a:txBody>
                    <a:bodyPr/>
                    <a:lstStyle/>
                    <a:p>
                      <a:r>
                        <a:rPr lang="en-US" dirty="0" smtClean="0"/>
                        <a:t>MAT 121 or MAT 171</a:t>
                      </a:r>
                      <a:endParaRPr lang="en-US" dirty="0"/>
                    </a:p>
                  </a:txBody>
                  <a:tcPr/>
                </a:tc>
                <a:extLst>
                  <a:ext uri="{0D108BD9-81ED-4DB2-BD59-A6C34878D82A}">
                    <a16:rowId xmlns:a16="http://schemas.microsoft.com/office/drawing/2014/main" val="2947958644"/>
                  </a:ext>
                </a:extLst>
              </a:tr>
              <a:tr h="370840">
                <a:tc>
                  <a:txBody>
                    <a:bodyPr/>
                    <a:lstStyle/>
                    <a:p>
                      <a:r>
                        <a:rPr lang="en-US" dirty="0" smtClean="0"/>
                        <a:t>GPA</a:t>
                      </a:r>
                      <a:r>
                        <a:rPr lang="en-US" baseline="0" dirty="0" smtClean="0"/>
                        <a:t> 2.2-2.79</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MAT 121 or MAT 171 </a:t>
                      </a:r>
                      <a:r>
                        <a:rPr lang="en-US" b="1" dirty="0" smtClean="0"/>
                        <a:t>with corequisite</a:t>
                      </a:r>
                      <a:r>
                        <a:rPr lang="en-US" b="0" dirty="0" smtClean="0"/>
                        <a:t> MAT 045</a:t>
                      </a:r>
                      <a:endParaRPr lang="en-US" dirty="0"/>
                    </a:p>
                  </a:txBody>
                  <a:tcPr/>
                </a:tc>
                <a:extLst>
                  <a:ext uri="{0D108BD9-81ED-4DB2-BD59-A6C34878D82A}">
                    <a16:rowId xmlns:a16="http://schemas.microsoft.com/office/drawing/2014/main" val="3582471080"/>
                  </a:ext>
                </a:extLst>
              </a:tr>
              <a:tr h="370840">
                <a:tc>
                  <a:txBody>
                    <a:bodyPr/>
                    <a:lstStyle/>
                    <a:p>
                      <a:r>
                        <a:rPr lang="en-US" dirty="0" smtClean="0"/>
                        <a:t>GPA</a:t>
                      </a:r>
                      <a:r>
                        <a:rPr lang="en-US" baseline="0" dirty="0" smtClean="0"/>
                        <a:t> &lt; 2.2</a:t>
                      </a:r>
                      <a:endParaRPr lang="en-US" dirty="0"/>
                    </a:p>
                  </a:txBody>
                  <a:tcPr/>
                </a:tc>
                <a:tc>
                  <a:txBody>
                    <a:bodyPr/>
                    <a:lstStyle/>
                    <a:p>
                      <a:r>
                        <a:rPr lang="en-US" dirty="0" smtClean="0"/>
                        <a:t>MAT 035 </a:t>
                      </a:r>
                      <a:r>
                        <a:rPr lang="en-US" b="1" dirty="0" smtClean="0"/>
                        <a:t>is a prerequisite </a:t>
                      </a:r>
                      <a:r>
                        <a:rPr lang="en-US" b="0" dirty="0" smtClean="0"/>
                        <a:t>for </a:t>
                      </a:r>
                      <a:r>
                        <a:rPr lang="en-US" dirty="0" smtClean="0"/>
                        <a:t>MAT 121 or MAT 171 </a:t>
                      </a:r>
                      <a:endParaRPr lang="en-US" dirty="0"/>
                    </a:p>
                  </a:txBody>
                  <a:tcPr/>
                </a:tc>
                <a:extLst>
                  <a:ext uri="{0D108BD9-81ED-4DB2-BD59-A6C34878D82A}">
                    <a16:rowId xmlns:a16="http://schemas.microsoft.com/office/drawing/2014/main" val="2325839332"/>
                  </a:ext>
                </a:extLst>
              </a:tr>
            </a:tbl>
          </a:graphicData>
        </a:graphic>
      </p:graphicFrame>
    </p:spTree>
    <p:extLst>
      <p:ext uri="{BB962C8B-B14F-4D97-AF65-F5344CB8AC3E}">
        <p14:creationId xmlns:p14="http://schemas.microsoft.com/office/powerpoint/2010/main" val="348523385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 and Placement Tests</a:t>
            </a:r>
            <a:endParaRPr lang="en-US" dirty="0"/>
          </a:p>
        </p:txBody>
      </p:sp>
      <p:sp>
        <p:nvSpPr>
          <p:cNvPr id="3" name="Slide Number Placeholder 2"/>
          <p:cNvSpPr>
            <a:spLocks noGrp="1"/>
          </p:cNvSpPr>
          <p:nvPr>
            <p:ph type="sldNum" sz="quarter" idx="12"/>
          </p:nvPr>
        </p:nvSpPr>
        <p:spPr/>
        <p:txBody>
          <a:bodyPr/>
          <a:lstStyle/>
          <a:p>
            <a:fld id="{C263D6C4-4840-40CC-AC84-17E24B3B7BDE}" type="slidenum">
              <a:rPr lang="en-US" noProof="0" smtClean="0"/>
              <a:pPr/>
              <a:t>31</a:t>
            </a:fld>
            <a:endParaRPr lang="en-US" noProof="0" dirty="0"/>
          </a:p>
        </p:txBody>
      </p:sp>
      <p:sp>
        <p:nvSpPr>
          <p:cNvPr id="4" name="Text Placeholder 3"/>
          <p:cNvSpPr>
            <a:spLocks noGrp="1"/>
          </p:cNvSpPr>
          <p:nvPr>
            <p:ph type="body" sz="quarter" idx="13"/>
          </p:nvPr>
        </p:nvSpPr>
        <p:spPr>
          <a:xfrm>
            <a:off x="282454" y="1610892"/>
            <a:ext cx="7461009" cy="2761420"/>
          </a:xfrm>
          <a:solidFill>
            <a:schemeClr val="bg2">
              <a:lumMod val="20000"/>
              <a:lumOff val="80000"/>
            </a:schemeClr>
          </a:solidFill>
          <a:ln w="38100">
            <a:solidFill>
              <a:schemeClr val="accent2"/>
            </a:solidFill>
          </a:ln>
        </p:spPr>
        <p:txBody>
          <a:bodyPr/>
          <a:lstStyle/>
          <a:p>
            <a:pPr marL="0" indent="0">
              <a:buNone/>
            </a:pPr>
            <a:r>
              <a:rPr lang="en-US" sz="2000" dirty="0"/>
              <a:t>Students with a GPA below 2.4 may need additional support, while those with higher GPAs can also </a:t>
            </a:r>
            <a:r>
              <a:rPr lang="en-US" sz="2000" dirty="0" smtClean="0"/>
              <a:t>benefit from </a:t>
            </a:r>
            <a:r>
              <a:rPr lang="en-US" sz="2000" dirty="0"/>
              <a:t>these resources to strengthen their academic progress.</a:t>
            </a:r>
          </a:p>
          <a:p>
            <a:pPr lvl="1"/>
            <a:r>
              <a:rPr lang="en-US" sz="1800" dirty="0" smtClean="0"/>
              <a:t>Trio </a:t>
            </a:r>
            <a:r>
              <a:rPr lang="en-US" sz="1800" dirty="0"/>
              <a:t>Student Support Services [</a:t>
            </a:r>
            <a:r>
              <a:rPr lang="en-US" sz="1800" dirty="0" smtClean="0"/>
              <a:t>Bootcamps]</a:t>
            </a:r>
          </a:p>
          <a:p>
            <a:pPr lvl="1"/>
            <a:r>
              <a:rPr lang="en-US" sz="1800" dirty="0" smtClean="0"/>
              <a:t>Brainfuse</a:t>
            </a:r>
            <a:r>
              <a:rPr lang="en-US" sz="1800" dirty="0"/>
              <a:t>: </a:t>
            </a:r>
            <a:r>
              <a:rPr lang="en-US" sz="1800" dirty="0">
                <a:hlinkClick r:id="rId2"/>
              </a:rPr>
              <a:t>R-CCC </a:t>
            </a:r>
            <a:r>
              <a:rPr lang="en-US" sz="1800" dirty="0" smtClean="0">
                <a:hlinkClick r:id="rId2"/>
              </a:rPr>
              <a:t>Brainfuse</a:t>
            </a:r>
            <a:endParaRPr lang="en-US" sz="1800" dirty="0" smtClean="0"/>
          </a:p>
          <a:p>
            <a:pPr lvl="1"/>
            <a:r>
              <a:rPr lang="en-US" sz="1800" dirty="0" err="1" smtClean="0">
                <a:hlinkClick r:id="rId3"/>
              </a:rPr>
              <a:t>GCFGlobal</a:t>
            </a:r>
            <a:r>
              <a:rPr lang="en-US" sz="1800" dirty="0" smtClean="0">
                <a:hlinkClick r:id="rId3"/>
              </a:rPr>
              <a:t> </a:t>
            </a:r>
            <a:r>
              <a:rPr lang="en-US" sz="1800" dirty="0">
                <a:hlinkClick r:id="rId3"/>
              </a:rPr>
              <a:t>Math </a:t>
            </a:r>
            <a:r>
              <a:rPr lang="en-US" sz="1800" dirty="0"/>
              <a:t>| </a:t>
            </a:r>
            <a:r>
              <a:rPr lang="en-US" sz="1800" dirty="0">
                <a:hlinkClick r:id="rId4"/>
              </a:rPr>
              <a:t>Reading</a:t>
            </a:r>
            <a:r>
              <a:rPr lang="en-US" sz="1800" dirty="0"/>
              <a:t> | </a:t>
            </a:r>
            <a:r>
              <a:rPr lang="en-US" sz="1800" dirty="0">
                <a:hlinkClick r:id="rId5"/>
              </a:rPr>
              <a:t>Writing</a:t>
            </a:r>
            <a:endParaRPr lang="en-US" sz="1800" dirty="0"/>
          </a:p>
        </p:txBody>
      </p:sp>
      <p:sp>
        <p:nvSpPr>
          <p:cNvPr id="5" name="TextBox 4"/>
          <p:cNvSpPr txBox="1"/>
          <p:nvPr/>
        </p:nvSpPr>
        <p:spPr>
          <a:xfrm>
            <a:off x="282454" y="4687747"/>
            <a:ext cx="11743641" cy="1200329"/>
          </a:xfrm>
          <a:prstGeom prst="rect">
            <a:avLst/>
          </a:prstGeom>
          <a:noFill/>
          <a:ln w="28575">
            <a:solidFill>
              <a:schemeClr val="accent2"/>
            </a:solidFill>
          </a:ln>
        </p:spPr>
        <p:txBody>
          <a:bodyPr wrap="square" rtlCol="0">
            <a:spAutoFit/>
          </a:bodyPr>
          <a:lstStyle/>
          <a:p>
            <a:r>
              <a:rPr lang="en-US" b="1" dirty="0">
                <a:solidFill>
                  <a:schemeClr val="bg1"/>
                </a:solidFill>
              </a:rPr>
              <a:t>Students without a High School GPA or Students who want to take the </a:t>
            </a:r>
            <a:r>
              <a:rPr lang="en-US" b="1" dirty="0" smtClean="0">
                <a:solidFill>
                  <a:schemeClr val="bg1"/>
                </a:solidFill>
              </a:rPr>
              <a:t>Placement Test</a:t>
            </a:r>
            <a:r>
              <a:rPr lang="en-US" dirty="0" smtClean="0">
                <a:solidFill>
                  <a:schemeClr val="bg1"/>
                </a:solidFill>
              </a:rPr>
              <a:t> </a:t>
            </a:r>
          </a:p>
          <a:p>
            <a:endParaRPr lang="en-US" dirty="0" smtClean="0">
              <a:solidFill>
                <a:schemeClr val="bg1"/>
              </a:solidFill>
            </a:endParaRPr>
          </a:p>
          <a:p>
            <a:r>
              <a:rPr lang="en-US" dirty="0" smtClean="0">
                <a:solidFill>
                  <a:schemeClr val="bg1"/>
                </a:solidFill>
              </a:rPr>
              <a:t>Students </a:t>
            </a:r>
            <a:r>
              <a:rPr lang="en-US" dirty="0">
                <a:solidFill>
                  <a:schemeClr val="bg1"/>
                </a:solidFill>
              </a:rPr>
              <a:t>would take the NROC/</a:t>
            </a:r>
            <a:r>
              <a:rPr lang="en-US" dirty="0" err="1">
                <a:solidFill>
                  <a:schemeClr val="bg1"/>
                </a:solidFill>
              </a:rPr>
              <a:t>EdReady</a:t>
            </a:r>
            <a:r>
              <a:rPr lang="en-US" dirty="0">
                <a:solidFill>
                  <a:schemeClr val="bg1"/>
                </a:solidFill>
              </a:rPr>
              <a:t> Placement Test to place into the gateway course; otherwise, they would start with the ENG 025 or MAT 025/MAT 035 course pathway. Placement Test Contact: Director of Admissions</a:t>
            </a:r>
          </a:p>
        </p:txBody>
      </p:sp>
    </p:spTree>
    <p:extLst>
      <p:ext uri="{BB962C8B-B14F-4D97-AF65-F5344CB8AC3E}">
        <p14:creationId xmlns:p14="http://schemas.microsoft.com/office/powerpoint/2010/main" val="90037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Notes</a:t>
            </a:r>
            <a:endParaRPr lang="en-US" dirty="0"/>
          </a:p>
        </p:txBody>
      </p:sp>
      <p:sp>
        <p:nvSpPr>
          <p:cNvPr id="3" name="Slide Number Placeholder 2"/>
          <p:cNvSpPr>
            <a:spLocks noGrp="1"/>
          </p:cNvSpPr>
          <p:nvPr>
            <p:ph type="sldNum" sz="quarter" idx="12"/>
          </p:nvPr>
        </p:nvSpPr>
        <p:spPr/>
        <p:txBody>
          <a:bodyPr/>
          <a:lstStyle/>
          <a:p>
            <a:fld id="{C263D6C4-4840-40CC-AC84-17E24B3B7BDE}" type="slidenum">
              <a:rPr lang="en-US" noProof="0" smtClean="0"/>
              <a:pPr/>
              <a:t>32</a:t>
            </a:fld>
            <a:endParaRPr lang="en-US" noProof="0" dirty="0"/>
          </a:p>
        </p:txBody>
      </p:sp>
      <p:sp>
        <p:nvSpPr>
          <p:cNvPr id="4" name="Text Placeholder 3"/>
          <p:cNvSpPr>
            <a:spLocks noGrp="1"/>
          </p:cNvSpPr>
          <p:nvPr>
            <p:ph type="body" sz="quarter" idx="13"/>
          </p:nvPr>
        </p:nvSpPr>
        <p:spPr>
          <a:xfrm>
            <a:off x="444500" y="1650144"/>
            <a:ext cx="8062892" cy="4093243"/>
          </a:xfrm>
        </p:spPr>
        <p:txBody>
          <a:bodyPr/>
          <a:lstStyle/>
          <a:p>
            <a:pPr marL="0" indent="0">
              <a:buNone/>
            </a:pPr>
            <a:r>
              <a:rPr lang="en-US" b="1" i="1" dirty="0"/>
              <a:t>No Stacking Rule</a:t>
            </a:r>
          </a:p>
          <a:p>
            <a:pPr marL="0" indent="0">
              <a:buNone/>
            </a:pPr>
            <a:r>
              <a:rPr lang="en-US" dirty="0"/>
              <a:t>Prerequisite courses cannot be prerequisites for one another. For example, advisors cannot require students to </a:t>
            </a:r>
            <a:r>
              <a:rPr lang="en-US" dirty="0" smtClean="0"/>
              <a:t>take both </a:t>
            </a:r>
            <a:r>
              <a:rPr lang="en-US" dirty="0"/>
              <a:t>MAT 025 and MAT 035. The objective is to ensure students follow the proper developmental sequence from </a:t>
            </a:r>
            <a:r>
              <a:rPr lang="en-US" dirty="0" smtClean="0"/>
              <a:t>the beginning</a:t>
            </a:r>
            <a:r>
              <a:rPr lang="en-US" dirty="0"/>
              <a:t>.</a:t>
            </a:r>
          </a:p>
          <a:p>
            <a:pPr marL="0" indent="0">
              <a:buNone/>
            </a:pPr>
            <a:endParaRPr lang="en-US" dirty="0" smtClean="0"/>
          </a:p>
          <a:p>
            <a:pPr marL="0" indent="0">
              <a:buNone/>
            </a:pPr>
            <a:r>
              <a:rPr lang="en-US" b="1" i="1" dirty="0" smtClean="0"/>
              <a:t>Change </a:t>
            </a:r>
            <a:r>
              <a:rPr lang="en-US" b="1" i="1" dirty="0"/>
              <a:t>of Major with New Math Requirement</a:t>
            </a:r>
          </a:p>
          <a:p>
            <a:pPr marL="0" indent="0">
              <a:buNone/>
            </a:pPr>
            <a:r>
              <a:rPr lang="en-US" dirty="0"/>
              <a:t>Students with a GPA below 2.8 who complete MAT 025 but change programs before finishing MAT 143/152 must </a:t>
            </a:r>
            <a:r>
              <a:rPr lang="en-US" dirty="0" smtClean="0"/>
              <a:t>take MAT </a:t>
            </a:r>
            <a:r>
              <a:rPr lang="en-US" dirty="0"/>
              <a:t>035 if their new program requires MAT 121/171.</a:t>
            </a:r>
          </a:p>
          <a:p>
            <a:pPr marL="0" indent="0">
              <a:buNone/>
            </a:pPr>
            <a:endParaRPr lang="en-US" dirty="0" smtClean="0"/>
          </a:p>
          <a:p>
            <a:pPr marL="0" indent="0">
              <a:buNone/>
            </a:pPr>
            <a:r>
              <a:rPr lang="en-US" b="1" i="1" dirty="0" smtClean="0"/>
              <a:t>Grades </a:t>
            </a:r>
            <a:r>
              <a:rPr lang="en-US" b="1" i="1" dirty="0"/>
              <a:t>for New Developmental Courses</a:t>
            </a:r>
          </a:p>
          <a:p>
            <a:pPr marL="0" indent="0">
              <a:buNone/>
            </a:pPr>
            <a:r>
              <a:rPr lang="en-US" dirty="0"/>
              <a:t>For students who place in ENG 025, MAT 025 or MAT 035, they must make a C or better to enter the gateway </a:t>
            </a:r>
            <a:r>
              <a:rPr lang="en-US" dirty="0" smtClean="0"/>
              <a:t>course. Students </a:t>
            </a:r>
            <a:r>
              <a:rPr lang="en-US" dirty="0"/>
              <a:t>can only earn an A, B, C or F in those courses. If they do not score an A, B, or C, they will need to retake </a:t>
            </a:r>
            <a:r>
              <a:rPr lang="en-US" dirty="0" smtClean="0"/>
              <a:t>the course</a:t>
            </a:r>
            <a:r>
              <a:rPr lang="en-US" dirty="0"/>
              <a:t>. </a:t>
            </a:r>
          </a:p>
        </p:txBody>
      </p:sp>
    </p:spTree>
    <p:extLst>
      <p:ext uri="{BB962C8B-B14F-4D97-AF65-F5344CB8AC3E}">
        <p14:creationId xmlns:p14="http://schemas.microsoft.com/office/powerpoint/2010/main" val="188230576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4CD37D6-FE32-48E3-A3AD-F07BE6A19FA1}"/>
              </a:ext>
            </a:extLst>
          </p:cNvPr>
          <p:cNvSpPr>
            <a:spLocks noGrp="1"/>
          </p:cNvSpPr>
          <p:nvPr>
            <p:ph type="title"/>
          </p:nvPr>
        </p:nvSpPr>
        <p:spPr>
          <a:xfrm>
            <a:off x="533399" y="3200401"/>
            <a:ext cx="7551057" cy="2549236"/>
          </a:xfrm>
        </p:spPr>
        <p:txBody>
          <a:bodyPr/>
          <a:lstStyle/>
          <a:p>
            <a:r>
              <a:rPr lang="en-US" b="1" dirty="0"/>
              <a:t>"Students don’t care how much you know until they know how much you care."</a:t>
            </a:r>
            <a:r>
              <a:rPr lang="en-US" dirty="0"/>
              <a:t/>
            </a:r>
            <a:br>
              <a:rPr lang="en-US" dirty="0"/>
            </a:br>
            <a:r>
              <a:rPr lang="en-US" dirty="0"/>
              <a:t>— John C. </a:t>
            </a:r>
            <a:r>
              <a:rPr lang="en-US" dirty="0" smtClean="0"/>
              <a:t>Maxwell</a:t>
            </a:r>
            <a:endParaRPr lang="en-US" dirty="0"/>
          </a:p>
        </p:txBody>
      </p:sp>
      <p:sp>
        <p:nvSpPr>
          <p:cNvPr id="2" name="Slide Number Placeholder 1">
            <a:extLst>
              <a:ext uri="{FF2B5EF4-FFF2-40B4-BE49-F238E27FC236}">
                <a16:creationId xmlns:a16="http://schemas.microsoft.com/office/drawing/2014/main" id="{8EDC7217-2779-44E0-9E6D-3B3879516A1D}"/>
              </a:ext>
            </a:extLst>
          </p:cNvPr>
          <p:cNvSpPr>
            <a:spLocks noGrp="1"/>
          </p:cNvSpPr>
          <p:nvPr>
            <p:ph type="sldNum" sz="quarter" idx="12"/>
          </p:nvPr>
        </p:nvSpPr>
        <p:spPr/>
        <p:txBody>
          <a:bodyPr/>
          <a:lstStyle/>
          <a:p>
            <a:fld id="{C263D6C4-4840-40CC-AC84-17E24B3B7BDE}" type="slidenum">
              <a:rPr lang="en-US" smtClean="0"/>
              <a:pPr/>
              <a:t>33</a:t>
            </a:fld>
            <a:endParaRPr lang="en-US" dirty="0"/>
          </a:p>
        </p:txBody>
      </p:sp>
    </p:spTree>
    <p:extLst>
      <p:ext uri="{BB962C8B-B14F-4D97-AF65-F5344CB8AC3E}">
        <p14:creationId xmlns:p14="http://schemas.microsoft.com/office/powerpoint/2010/main" val="914134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p:txBody>
          <a:bodyPr/>
          <a:lstStyle/>
          <a:p>
            <a:r>
              <a:rPr lang="en-US" dirty="0"/>
              <a:t>Thank </a:t>
            </a:r>
            <a:r>
              <a:rPr lang="en-US" dirty="0" smtClean="0"/>
              <a:t>You</a:t>
            </a:r>
            <a:endParaRPr lang="en-GB" dirty="0"/>
          </a:p>
        </p:txBody>
      </p:sp>
    </p:spTree>
    <p:extLst>
      <p:ext uri="{BB962C8B-B14F-4D97-AF65-F5344CB8AC3E}">
        <p14:creationId xmlns:p14="http://schemas.microsoft.com/office/powerpoint/2010/main" val="429771863"/>
      </p:ext>
    </p:extLst>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BE5BF-9922-45FB-8F3F-4446D40A051B}"/>
              </a:ext>
            </a:extLst>
          </p:cNvPr>
          <p:cNvSpPr>
            <a:spLocks noGrp="1"/>
          </p:cNvSpPr>
          <p:nvPr>
            <p:ph type="ctrTitle"/>
          </p:nvPr>
        </p:nvSpPr>
        <p:spPr>
          <a:xfrm>
            <a:off x="6101542" y="3429000"/>
            <a:ext cx="5204298" cy="1243584"/>
          </a:xfrm>
        </p:spPr>
        <p:txBody>
          <a:bodyPr/>
          <a:lstStyle/>
          <a:p>
            <a:r>
              <a:rPr lang="en-US" dirty="0" smtClean="0"/>
              <a:t>Any Questions?</a:t>
            </a:r>
            <a:endParaRPr lang="en-GB" dirty="0"/>
          </a:p>
        </p:txBody>
      </p:sp>
    </p:spTree>
    <p:extLst>
      <p:ext uri="{BB962C8B-B14F-4D97-AF65-F5344CB8AC3E}">
        <p14:creationId xmlns:p14="http://schemas.microsoft.com/office/powerpoint/2010/main" val="44069682"/>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D179B88-D43C-4A31-9A52-3498E9430782}"/>
              </a:ext>
            </a:extLst>
          </p:cNvPr>
          <p:cNvSpPr>
            <a:spLocks noGrp="1"/>
          </p:cNvSpPr>
          <p:nvPr>
            <p:ph type="title"/>
          </p:nvPr>
        </p:nvSpPr>
        <p:spPr>
          <a:xfrm>
            <a:off x="566928" y="347472"/>
            <a:ext cx="10685272" cy="859055"/>
          </a:xfrm>
        </p:spPr>
        <p:txBody>
          <a:bodyPr>
            <a:normAutofit/>
          </a:bodyPr>
          <a:lstStyle/>
          <a:p>
            <a:r>
              <a:rPr lang="en-US" sz="4800" dirty="0" smtClean="0"/>
              <a:t>Proactive &amp; Intrusive Advising</a:t>
            </a:r>
            <a:endParaRPr lang="en-US" sz="4800" dirty="0"/>
          </a:p>
        </p:txBody>
      </p:sp>
      <p:sp>
        <p:nvSpPr>
          <p:cNvPr id="2" name="Slide Number Placeholder 1">
            <a:extLst>
              <a:ext uri="{FF2B5EF4-FFF2-40B4-BE49-F238E27FC236}">
                <a16:creationId xmlns:a16="http://schemas.microsoft.com/office/drawing/2014/main" id="{8B065C75-272B-4BB5-BA23-D80E8654D621}"/>
              </a:ext>
            </a:extLst>
          </p:cNvPr>
          <p:cNvSpPr>
            <a:spLocks noGrp="1"/>
          </p:cNvSpPr>
          <p:nvPr>
            <p:ph type="sldNum" sz="quarter" idx="12"/>
          </p:nvPr>
        </p:nvSpPr>
        <p:spPr/>
        <p:txBody>
          <a:bodyPr/>
          <a:lstStyle/>
          <a:p>
            <a:fld id="{C263D6C4-4840-40CC-AC84-17E24B3B7BDE}" type="slidenum">
              <a:rPr lang="en-US" smtClean="0"/>
              <a:pPr/>
              <a:t>4</a:t>
            </a:fld>
            <a:endParaRPr lang="en-US" dirty="0"/>
          </a:p>
        </p:txBody>
      </p:sp>
      <p:sp>
        <p:nvSpPr>
          <p:cNvPr id="6" name="Rectangle 5"/>
          <p:cNvSpPr/>
          <p:nvPr/>
        </p:nvSpPr>
        <p:spPr>
          <a:xfrm>
            <a:off x="786384" y="1443841"/>
            <a:ext cx="8769096" cy="3939540"/>
          </a:xfrm>
          <a:prstGeom prst="rect">
            <a:avLst/>
          </a:prstGeom>
        </p:spPr>
        <p:txBody>
          <a:bodyPr wrap="square">
            <a:spAutoFit/>
          </a:bodyPr>
          <a:lstStyle/>
          <a:p>
            <a:pPr marL="342900" indent="-342900">
              <a:spcBef>
                <a:spcPts val="1200"/>
              </a:spcBef>
              <a:buFont typeface="Arial" panose="020B0604020202020204" pitchFamily="34" charset="0"/>
              <a:buChar char="•"/>
            </a:pPr>
            <a:r>
              <a:rPr lang="en-US" sz="2000" b="1" i="1" dirty="0">
                <a:solidFill>
                  <a:schemeClr val="bg1"/>
                </a:solidFill>
              </a:rPr>
              <a:t>Proactive</a:t>
            </a:r>
            <a:r>
              <a:rPr lang="en-US" sz="2000" dirty="0">
                <a:solidFill>
                  <a:schemeClr val="bg1"/>
                </a:solidFill>
              </a:rPr>
              <a:t> and </a:t>
            </a:r>
            <a:r>
              <a:rPr lang="en-US" sz="2000" b="1" i="1" dirty="0">
                <a:solidFill>
                  <a:schemeClr val="bg1"/>
                </a:solidFill>
              </a:rPr>
              <a:t>intrusive</a:t>
            </a:r>
            <a:r>
              <a:rPr lang="en-US" sz="2000" dirty="0">
                <a:solidFill>
                  <a:schemeClr val="bg1"/>
                </a:solidFill>
              </a:rPr>
              <a:t> are often used </a:t>
            </a:r>
            <a:r>
              <a:rPr lang="en-US" sz="2000" dirty="0" smtClean="0">
                <a:solidFill>
                  <a:schemeClr val="bg1"/>
                </a:solidFill>
              </a:rPr>
              <a:t>synonymously</a:t>
            </a:r>
          </a:p>
          <a:p>
            <a:pPr marL="342900" indent="-342900">
              <a:spcBef>
                <a:spcPts val="1200"/>
              </a:spcBef>
              <a:buFont typeface="Arial" panose="020B0604020202020204" pitchFamily="34" charset="0"/>
              <a:buChar char="•"/>
            </a:pPr>
            <a:r>
              <a:rPr lang="en-US" sz="2000" b="1" i="1" dirty="0" smtClean="0">
                <a:solidFill>
                  <a:schemeClr val="bg1"/>
                </a:solidFill>
              </a:rPr>
              <a:t>Proactive </a:t>
            </a:r>
            <a:r>
              <a:rPr lang="en-US" sz="2000" b="1" i="1" dirty="0">
                <a:solidFill>
                  <a:schemeClr val="bg1"/>
                </a:solidFill>
              </a:rPr>
              <a:t>-</a:t>
            </a:r>
            <a:r>
              <a:rPr lang="en-US" sz="2000" dirty="0">
                <a:solidFill>
                  <a:schemeClr val="bg1"/>
                </a:solidFill>
              </a:rPr>
              <a:t> advising aimed at all students, to demonstrate concern and care for students, strategically providing them with information, and helping them to avoid </a:t>
            </a:r>
            <a:r>
              <a:rPr lang="en-US" sz="2000" dirty="0" smtClean="0">
                <a:solidFill>
                  <a:schemeClr val="bg1"/>
                </a:solidFill>
              </a:rPr>
              <a:t>problems</a:t>
            </a:r>
          </a:p>
          <a:p>
            <a:pPr marL="342900" indent="-342900">
              <a:spcBef>
                <a:spcPts val="1200"/>
              </a:spcBef>
              <a:buFont typeface="Arial" panose="020B0604020202020204" pitchFamily="34" charset="0"/>
              <a:buChar char="•"/>
            </a:pPr>
            <a:r>
              <a:rPr lang="en-US" sz="2000" b="1" i="1" dirty="0" smtClean="0">
                <a:solidFill>
                  <a:schemeClr val="bg1"/>
                </a:solidFill>
              </a:rPr>
              <a:t>Intrusive </a:t>
            </a:r>
            <a:r>
              <a:rPr lang="en-US" sz="2000" b="1" i="1" dirty="0">
                <a:solidFill>
                  <a:schemeClr val="bg1"/>
                </a:solidFill>
              </a:rPr>
              <a:t>- </a:t>
            </a:r>
            <a:r>
              <a:rPr lang="en-US" sz="2000" dirty="0">
                <a:solidFill>
                  <a:schemeClr val="bg1"/>
                </a:solidFill>
              </a:rPr>
              <a:t> traditionally used to refer to a targeted program designed to support at-risk student populations and initiatives designed to support at-risk student populations such as first-year, first-generation, or academically at-risk students </a:t>
            </a:r>
            <a:endParaRPr lang="en-US" sz="2000" dirty="0" smtClean="0">
              <a:solidFill>
                <a:schemeClr val="bg1"/>
              </a:solidFill>
            </a:endParaRPr>
          </a:p>
          <a:p>
            <a:pPr marL="342900" indent="-342900">
              <a:spcBef>
                <a:spcPts val="1200"/>
              </a:spcBef>
              <a:buFont typeface="Arial" panose="020B0604020202020204" pitchFamily="34" charset="0"/>
              <a:buChar char="•"/>
            </a:pPr>
            <a:r>
              <a:rPr lang="en-US" sz="2000" dirty="0" smtClean="0">
                <a:solidFill>
                  <a:schemeClr val="bg1"/>
                </a:solidFill>
              </a:rPr>
              <a:t>Research </a:t>
            </a:r>
            <a:r>
              <a:rPr lang="en-US" sz="2000" dirty="0">
                <a:solidFill>
                  <a:schemeClr val="bg1"/>
                </a:solidFill>
              </a:rPr>
              <a:t>has found the </a:t>
            </a:r>
            <a:r>
              <a:rPr lang="en-US" sz="2000" dirty="0" smtClean="0">
                <a:solidFill>
                  <a:schemeClr val="bg1"/>
                </a:solidFill>
              </a:rPr>
              <a:t>Proactive (</a:t>
            </a:r>
            <a:r>
              <a:rPr lang="en-US" sz="2000" dirty="0">
                <a:solidFill>
                  <a:schemeClr val="bg1"/>
                </a:solidFill>
              </a:rPr>
              <a:t>Intrusive) Advising Model enhances student motivation and increases class attendance, retention, and the number of credit hours completed per semester</a:t>
            </a:r>
          </a:p>
        </p:txBody>
      </p:sp>
    </p:spTree>
    <p:extLst>
      <p:ext uri="{BB962C8B-B14F-4D97-AF65-F5344CB8AC3E}">
        <p14:creationId xmlns:p14="http://schemas.microsoft.com/office/powerpoint/2010/main" val="70982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15E3981-F0D7-482C-A8E0-6A57700BECA7}"/>
              </a:ext>
            </a:extLst>
          </p:cNvPr>
          <p:cNvSpPr>
            <a:spLocks noGrp="1"/>
          </p:cNvSpPr>
          <p:nvPr>
            <p:ph type="title"/>
          </p:nvPr>
        </p:nvSpPr>
        <p:spPr>
          <a:xfrm>
            <a:off x="444500" y="542925"/>
            <a:ext cx="11214100" cy="701731"/>
          </a:xfrm>
        </p:spPr>
        <p:txBody>
          <a:bodyPr/>
          <a:lstStyle/>
          <a:p>
            <a:r>
              <a:rPr lang="en-US" sz="4400" dirty="0" smtClean="0"/>
              <a:t>Updated Advising Manual</a:t>
            </a:r>
            <a:endParaRPr lang="en-US" sz="4400" dirty="0"/>
          </a:p>
        </p:txBody>
      </p:sp>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5</a:t>
            </a:fld>
            <a:endParaRPr lang="en-US" dirty="0"/>
          </a:p>
        </p:txBody>
      </p:sp>
      <p:pic>
        <p:nvPicPr>
          <p:cNvPr id="8" name="Picture 7"/>
          <p:cNvPicPr>
            <a:picLocks noChangeAspect="1"/>
          </p:cNvPicPr>
          <p:nvPr/>
        </p:nvPicPr>
        <p:blipFill>
          <a:blip r:embed="rId2"/>
          <a:stretch>
            <a:fillRect/>
          </a:stretch>
        </p:blipFill>
        <p:spPr>
          <a:xfrm>
            <a:off x="3730751" y="1665839"/>
            <a:ext cx="3900297" cy="4872121"/>
          </a:xfrm>
          <a:prstGeom prst="rect">
            <a:avLst/>
          </a:prstGeom>
        </p:spPr>
      </p:pic>
    </p:spTree>
    <p:extLst>
      <p:ext uri="{BB962C8B-B14F-4D97-AF65-F5344CB8AC3E}">
        <p14:creationId xmlns:p14="http://schemas.microsoft.com/office/powerpoint/2010/main" val="451187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6</a:t>
            </a:fld>
            <a:endParaRPr lang="en-US" dirty="0"/>
          </a:p>
        </p:txBody>
      </p:sp>
      <p:sp>
        <p:nvSpPr>
          <p:cNvPr id="5" name="Rectangle 4"/>
          <p:cNvSpPr/>
          <p:nvPr/>
        </p:nvSpPr>
        <p:spPr>
          <a:xfrm>
            <a:off x="739925" y="1884520"/>
            <a:ext cx="10512275" cy="4247317"/>
          </a:xfrm>
          <a:prstGeom prst="rect">
            <a:avLst/>
          </a:prstGeom>
        </p:spPr>
        <p:txBody>
          <a:bodyPr wrap="square">
            <a:spAutoFit/>
          </a:bodyPr>
          <a:lstStyle/>
          <a:p>
            <a:r>
              <a:rPr lang="en-US" b="1" dirty="0" smtClean="0">
                <a:solidFill>
                  <a:schemeClr val="bg1"/>
                </a:solidFill>
              </a:rPr>
              <a:t>Utilize </a:t>
            </a:r>
            <a:r>
              <a:rPr lang="en-US" b="1" dirty="0">
                <a:solidFill>
                  <a:schemeClr val="bg1"/>
                </a:solidFill>
              </a:rPr>
              <a:t>Resources</a:t>
            </a:r>
            <a:r>
              <a:rPr lang="en-US" dirty="0">
                <a:solidFill>
                  <a:schemeClr val="bg1"/>
                </a:solidFill>
              </a:rPr>
              <a:t> – Refer to the </a:t>
            </a:r>
            <a:r>
              <a:rPr lang="en-US" b="1" dirty="0">
                <a:solidFill>
                  <a:schemeClr val="bg1"/>
                </a:solidFill>
              </a:rPr>
              <a:t>Advising Manual, R-CCC Academic Catalog, and NACADA resources</a:t>
            </a:r>
            <a:r>
              <a:rPr lang="en-US" dirty="0">
                <a:solidFill>
                  <a:schemeClr val="bg1"/>
                </a:solidFill>
              </a:rPr>
              <a:t> for guidance</a:t>
            </a:r>
            <a:r>
              <a:rPr lang="en-US" dirty="0" smtClean="0">
                <a:solidFill>
                  <a:schemeClr val="bg1"/>
                </a:solidFill>
              </a:rPr>
              <a:t>.</a:t>
            </a:r>
          </a:p>
          <a:p>
            <a:endParaRPr lang="en-US" dirty="0">
              <a:solidFill>
                <a:schemeClr val="bg1"/>
              </a:solidFill>
            </a:endParaRPr>
          </a:p>
          <a:p>
            <a:pPr marL="512763" indent="-512763">
              <a:buFont typeface="+mj-lt"/>
              <a:buAutoNum type="arabicPeriod"/>
            </a:pPr>
            <a:r>
              <a:rPr lang="en-US" b="1" dirty="0">
                <a:solidFill>
                  <a:schemeClr val="bg1"/>
                </a:solidFill>
              </a:rPr>
              <a:t>Focus on the </a:t>
            </a:r>
            <a:r>
              <a:rPr lang="en-US" b="1" dirty="0" smtClean="0">
                <a:solidFill>
                  <a:schemeClr val="bg1"/>
                </a:solidFill>
              </a:rPr>
              <a:t>Student</a:t>
            </a:r>
            <a:endParaRPr lang="en-US" dirty="0" smtClean="0">
              <a:solidFill>
                <a:schemeClr val="bg1"/>
              </a:solidFill>
            </a:endParaRPr>
          </a:p>
          <a:p>
            <a:pPr marL="512763" indent="-512763">
              <a:buFont typeface="+mj-lt"/>
              <a:buAutoNum type="arabicPeriod"/>
            </a:pPr>
            <a:r>
              <a:rPr lang="en-US" b="1" dirty="0" smtClean="0">
                <a:solidFill>
                  <a:schemeClr val="bg1"/>
                </a:solidFill>
              </a:rPr>
              <a:t>Learn </a:t>
            </a:r>
            <a:r>
              <a:rPr lang="en-US" b="1" dirty="0">
                <a:solidFill>
                  <a:schemeClr val="bg1"/>
                </a:solidFill>
              </a:rPr>
              <a:t>Names</a:t>
            </a:r>
            <a:r>
              <a:rPr lang="en-US" dirty="0">
                <a:solidFill>
                  <a:schemeClr val="bg1"/>
                </a:solidFill>
              </a:rPr>
              <a:t> </a:t>
            </a:r>
            <a:endParaRPr lang="en-US" dirty="0" smtClean="0">
              <a:solidFill>
                <a:schemeClr val="bg1"/>
              </a:solidFill>
            </a:endParaRPr>
          </a:p>
          <a:p>
            <a:pPr marL="512763" indent="-512763">
              <a:buFont typeface="+mj-lt"/>
              <a:buAutoNum type="arabicPeriod"/>
            </a:pPr>
            <a:r>
              <a:rPr lang="en-US" b="1" dirty="0" smtClean="0">
                <a:solidFill>
                  <a:schemeClr val="bg1"/>
                </a:solidFill>
              </a:rPr>
              <a:t>Respect Confidentiality</a:t>
            </a:r>
            <a:endParaRPr lang="en-US" dirty="0" smtClean="0">
              <a:solidFill>
                <a:schemeClr val="bg1"/>
              </a:solidFill>
            </a:endParaRPr>
          </a:p>
          <a:p>
            <a:pPr marL="512763" indent="-512763">
              <a:buFont typeface="+mj-lt"/>
              <a:buAutoNum type="arabicPeriod"/>
            </a:pPr>
            <a:r>
              <a:rPr lang="en-US" b="1" dirty="0" smtClean="0">
                <a:solidFill>
                  <a:schemeClr val="bg1"/>
                </a:solidFill>
              </a:rPr>
              <a:t>Observe Verbal &amp; Nonverbal Cues</a:t>
            </a:r>
          </a:p>
          <a:p>
            <a:pPr marL="512763" indent="-512763">
              <a:buFont typeface="+mj-lt"/>
              <a:buAutoNum type="arabicPeriod"/>
            </a:pPr>
            <a:r>
              <a:rPr lang="en-US" b="1" dirty="0" smtClean="0">
                <a:solidFill>
                  <a:schemeClr val="bg1"/>
                </a:solidFill>
              </a:rPr>
              <a:t>Ask </a:t>
            </a:r>
            <a:r>
              <a:rPr lang="en-US" b="1" dirty="0">
                <a:solidFill>
                  <a:schemeClr val="bg1"/>
                </a:solidFill>
              </a:rPr>
              <a:t>“Why?”</a:t>
            </a:r>
            <a:r>
              <a:rPr lang="en-US" dirty="0">
                <a:solidFill>
                  <a:schemeClr val="bg1"/>
                </a:solidFill>
              </a:rPr>
              <a:t> </a:t>
            </a:r>
            <a:endParaRPr lang="en-US" dirty="0" smtClean="0">
              <a:solidFill>
                <a:schemeClr val="bg1"/>
              </a:solidFill>
            </a:endParaRPr>
          </a:p>
          <a:p>
            <a:pPr marL="512763" indent="-512763">
              <a:buFont typeface="+mj-lt"/>
              <a:buAutoNum type="arabicPeriod"/>
            </a:pPr>
            <a:r>
              <a:rPr lang="en-US" b="1" dirty="0" smtClean="0">
                <a:solidFill>
                  <a:schemeClr val="bg1"/>
                </a:solidFill>
              </a:rPr>
              <a:t>Use </a:t>
            </a:r>
            <a:r>
              <a:rPr lang="en-US" b="1" dirty="0">
                <a:solidFill>
                  <a:schemeClr val="bg1"/>
                </a:solidFill>
              </a:rPr>
              <a:t>Open-Ended Questions</a:t>
            </a:r>
            <a:r>
              <a:rPr lang="en-US" dirty="0">
                <a:solidFill>
                  <a:schemeClr val="bg1"/>
                </a:solidFill>
              </a:rPr>
              <a:t> </a:t>
            </a:r>
            <a:endParaRPr lang="en-US" dirty="0" smtClean="0">
              <a:solidFill>
                <a:schemeClr val="bg1"/>
              </a:solidFill>
            </a:endParaRPr>
          </a:p>
          <a:p>
            <a:pPr marL="512763" indent="-512763">
              <a:buFont typeface="+mj-lt"/>
              <a:buAutoNum type="arabicPeriod"/>
            </a:pPr>
            <a:r>
              <a:rPr lang="en-US" b="1" dirty="0" smtClean="0">
                <a:solidFill>
                  <a:schemeClr val="bg1"/>
                </a:solidFill>
              </a:rPr>
              <a:t>Be Available</a:t>
            </a:r>
            <a:endParaRPr lang="en-US" dirty="0" smtClean="0">
              <a:solidFill>
                <a:schemeClr val="bg1"/>
              </a:solidFill>
            </a:endParaRPr>
          </a:p>
          <a:p>
            <a:pPr marL="512763" indent="-512763">
              <a:buFont typeface="+mj-lt"/>
              <a:buAutoNum type="arabicPeriod"/>
            </a:pPr>
            <a:r>
              <a:rPr lang="en-US" b="1" dirty="0" smtClean="0">
                <a:solidFill>
                  <a:schemeClr val="bg1"/>
                </a:solidFill>
              </a:rPr>
              <a:t>Know Policies</a:t>
            </a:r>
          </a:p>
          <a:p>
            <a:pPr marL="512763" indent="-512763">
              <a:buFont typeface="+mj-lt"/>
              <a:buAutoNum type="arabicPeriod"/>
            </a:pPr>
            <a:r>
              <a:rPr lang="en-US" b="1" dirty="0" smtClean="0">
                <a:solidFill>
                  <a:schemeClr val="bg1"/>
                </a:solidFill>
              </a:rPr>
              <a:t>Learn Campus Resources</a:t>
            </a:r>
          </a:p>
          <a:p>
            <a:pPr marL="512763" indent="-512763">
              <a:buFont typeface="+mj-lt"/>
              <a:buAutoNum type="arabicPeriod"/>
            </a:pPr>
            <a:r>
              <a:rPr lang="en-US" b="1" dirty="0" smtClean="0">
                <a:solidFill>
                  <a:schemeClr val="bg1"/>
                </a:solidFill>
              </a:rPr>
              <a:t>Provide </a:t>
            </a:r>
            <a:r>
              <a:rPr lang="en-US" b="1" dirty="0">
                <a:solidFill>
                  <a:schemeClr val="bg1"/>
                </a:solidFill>
              </a:rPr>
              <a:t>Accurate Information</a:t>
            </a:r>
            <a:r>
              <a:rPr lang="en-US" dirty="0">
                <a:solidFill>
                  <a:schemeClr val="bg1"/>
                </a:solidFill>
              </a:rPr>
              <a:t> – </a:t>
            </a:r>
            <a:r>
              <a:rPr lang="en-US" b="1" dirty="0">
                <a:solidFill>
                  <a:schemeClr val="bg1"/>
                </a:solidFill>
              </a:rPr>
              <a:t>Never </a:t>
            </a:r>
            <a:r>
              <a:rPr lang="en-US" b="1" dirty="0" smtClean="0">
                <a:solidFill>
                  <a:schemeClr val="bg1"/>
                </a:solidFill>
              </a:rPr>
              <a:t>guess</a:t>
            </a:r>
          </a:p>
          <a:p>
            <a:pPr marL="512763" indent="-512763">
              <a:buFont typeface="+mj-lt"/>
              <a:buAutoNum type="arabicPeriod"/>
            </a:pPr>
            <a:r>
              <a:rPr lang="en-US" b="1" dirty="0" smtClean="0">
                <a:solidFill>
                  <a:schemeClr val="bg1"/>
                </a:solidFill>
              </a:rPr>
              <a:t>Set Limits</a:t>
            </a:r>
          </a:p>
          <a:p>
            <a:pPr marL="512763" indent="-512763">
              <a:buFont typeface="+mj-lt"/>
              <a:buAutoNum type="arabicPeriod"/>
            </a:pPr>
            <a:r>
              <a:rPr lang="en-US" b="1" dirty="0" smtClean="0">
                <a:solidFill>
                  <a:schemeClr val="bg1"/>
                </a:solidFill>
              </a:rPr>
              <a:t>Embrace Technology</a:t>
            </a:r>
            <a:endParaRPr lang="en-US" dirty="0">
              <a:solidFill>
                <a:schemeClr val="bg1"/>
              </a:solidFill>
            </a:endParaRPr>
          </a:p>
        </p:txBody>
      </p:sp>
      <p:sp>
        <p:nvSpPr>
          <p:cNvPr id="7" name="Title 3">
            <a:extLst>
              <a:ext uri="{FF2B5EF4-FFF2-40B4-BE49-F238E27FC236}">
                <a16:creationId xmlns:a16="http://schemas.microsoft.com/office/drawing/2014/main" id="{315E3981-F0D7-482C-A8E0-6A57700BECA7}"/>
              </a:ext>
            </a:extLst>
          </p:cNvPr>
          <p:cNvSpPr>
            <a:spLocks noGrp="1"/>
          </p:cNvSpPr>
          <p:nvPr>
            <p:ph type="title"/>
          </p:nvPr>
        </p:nvSpPr>
        <p:spPr>
          <a:xfrm>
            <a:off x="320040" y="520266"/>
            <a:ext cx="11214100" cy="701731"/>
          </a:xfrm>
        </p:spPr>
        <p:txBody>
          <a:bodyPr>
            <a:noAutofit/>
          </a:bodyPr>
          <a:lstStyle/>
          <a:p>
            <a:r>
              <a:rPr lang="en-US" sz="4800" dirty="0" smtClean="0"/>
              <a:t>Advisor Responsibilities</a:t>
            </a:r>
            <a:endParaRPr lang="en-US" sz="4800" dirty="0"/>
          </a:p>
        </p:txBody>
      </p:sp>
    </p:spTree>
    <p:extLst>
      <p:ext uri="{BB962C8B-B14F-4D97-AF65-F5344CB8AC3E}">
        <p14:creationId xmlns:p14="http://schemas.microsoft.com/office/powerpoint/2010/main" val="711549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7</a:t>
            </a:fld>
            <a:endParaRPr lang="en-US" dirty="0"/>
          </a:p>
        </p:txBody>
      </p:sp>
      <p:sp>
        <p:nvSpPr>
          <p:cNvPr id="5" name="Rectangle 4"/>
          <p:cNvSpPr/>
          <p:nvPr/>
        </p:nvSpPr>
        <p:spPr>
          <a:xfrm>
            <a:off x="320040" y="1225689"/>
            <a:ext cx="10932160" cy="5632311"/>
          </a:xfrm>
          <a:prstGeom prst="rect">
            <a:avLst/>
          </a:prstGeom>
        </p:spPr>
        <p:txBody>
          <a:bodyPr wrap="square">
            <a:spAutoFit/>
          </a:bodyPr>
          <a:lstStyle/>
          <a:p>
            <a:r>
              <a:rPr lang="en-US" dirty="0" smtClean="0">
                <a:solidFill>
                  <a:schemeClr val="bg1"/>
                </a:solidFill>
              </a:rPr>
              <a:t>Before the advising session:</a:t>
            </a:r>
          </a:p>
          <a:p>
            <a:pPr marL="285750" indent="-285750">
              <a:buFont typeface="Wingdings" panose="05000000000000000000" pitchFamily="2" charset="2"/>
              <a:buChar char="q"/>
            </a:pPr>
            <a:r>
              <a:rPr lang="en-US" dirty="0" smtClean="0">
                <a:solidFill>
                  <a:schemeClr val="bg1"/>
                </a:solidFill>
              </a:rPr>
              <a:t>Establish appointment times for advisees (virtual as well)</a:t>
            </a:r>
          </a:p>
          <a:p>
            <a:pPr marL="285750" indent="-285750">
              <a:buFont typeface="Wingdings" panose="05000000000000000000" pitchFamily="2" charset="2"/>
              <a:buChar char="q"/>
            </a:pPr>
            <a:r>
              <a:rPr lang="en-US" dirty="0" smtClean="0">
                <a:solidFill>
                  <a:schemeClr val="bg1"/>
                </a:solidFill>
              </a:rPr>
              <a:t>Reach out to advisees at least one week to registration</a:t>
            </a:r>
          </a:p>
          <a:p>
            <a:pPr marL="285750" indent="-285750">
              <a:buFont typeface="Wingdings" panose="05000000000000000000" pitchFamily="2" charset="2"/>
              <a:buChar char="q"/>
            </a:pPr>
            <a:r>
              <a:rPr lang="en-US" dirty="0" smtClean="0">
                <a:solidFill>
                  <a:schemeClr val="bg1"/>
                </a:solidFill>
              </a:rPr>
              <a:t>Review advisees’ GPA’s, notes, intake forms, etc.</a:t>
            </a:r>
          </a:p>
          <a:p>
            <a:pPr marL="285750" indent="-285750">
              <a:buFont typeface="Wingdings" panose="05000000000000000000" pitchFamily="2" charset="2"/>
              <a:buChar char="q"/>
            </a:pPr>
            <a:endParaRPr lang="en-US" dirty="0">
              <a:solidFill>
                <a:schemeClr val="bg1"/>
              </a:solidFill>
            </a:endParaRPr>
          </a:p>
          <a:p>
            <a:r>
              <a:rPr lang="en-US" dirty="0" smtClean="0">
                <a:solidFill>
                  <a:schemeClr val="bg1"/>
                </a:solidFill>
              </a:rPr>
              <a:t>During the advising session:</a:t>
            </a:r>
          </a:p>
          <a:p>
            <a:pPr marL="285750" indent="-285750">
              <a:buFont typeface="Wingdings" panose="05000000000000000000" pitchFamily="2" charset="2"/>
              <a:buChar char="q"/>
            </a:pPr>
            <a:r>
              <a:rPr lang="en-US" dirty="0" smtClean="0">
                <a:solidFill>
                  <a:schemeClr val="bg1"/>
                </a:solidFill>
              </a:rPr>
              <a:t>Listen carefully</a:t>
            </a:r>
          </a:p>
          <a:p>
            <a:pPr marL="285750" indent="-285750">
              <a:buFont typeface="Wingdings" panose="05000000000000000000" pitchFamily="2" charset="2"/>
              <a:buChar char="q"/>
            </a:pPr>
            <a:r>
              <a:rPr lang="en-US" dirty="0" smtClean="0">
                <a:solidFill>
                  <a:schemeClr val="bg1"/>
                </a:solidFill>
              </a:rPr>
              <a:t>Hold advisees accountable for planning their schedule (considering their other obligations)</a:t>
            </a:r>
          </a:p>
          <a:p>
            <a:pPr marL="285750" indent="-285750">
              <a:buFont typeface="Wingdings" panose="05000000000000000000" pitchFamily="2" charset="2"/>
              <a:buChar char="q"/>
            </a:pPr>
            <a:r>
              <a:rPr lang="en-US" dirty="0" smtClean="0">
                <a:solidFill>
                  <a:schemeClr val="bg1"/>
                </a:solidFill>
              </a:rPr>
              <a:t>Ask about successes and areas of concern</a:t>
            </a:r>
          </a:p>
          <a:p>
            <a:pPr marL="285750" indent="-285750">
              <a:buFont typeface="Wingdings" panose="05000000000000000000" pitchFamily="2" charset="2"/>
              <a:buChar char="q"/>
            </a:pPr>
            <a:r>
              <a:rPr lang="en-US" dirty="0" smtClean="0">
                <a:solidFill>
                  <a:schemeClr val="bg1"/>
                </a:solidFill>
              </a:rPr>
              <a:t>Make resource referrals id relevant, appropriate</a:t>
            </a:r>
          </a:p>
          <a:p>
            <a:pPr marL="285750" indent="-285750">
              <a:buFont typeface="Wingdings" panose="05000000000000000000" pitchFamily="2" charset="2"/>
              <a:buChar char="q"/>
            </a:pPr>
            <a:r>
              <a:rPr lang="en-US" dirty="0" smtClean="0">
                <a:solidFill>
                  <a:schemeClr val="bg1"/>
                </a:solidFill>
              </a:rPr>
              <a:t>Approve advisee’s course selection (encourage planning entire degree)</a:t>
            </a:r>
          </a:p>
          <a:p>
            <a:pPr marL="285750" indent="-285750">
              <a:buFont typeface="Wingdings" panose="05000000000000000000" pitchFamily="2" charset="2"/>
              <a:buChar char="q"/>
            </a:pPr>
            <a:r>
              <a:rPr lang="en-US" dirty="0" smtClean="0">
                <a:solidFill>
                  <a:schemeClr val="bg1"/>
                </a:solidFill>
              </a:rPr>
              <a:t>Ensure students enroll in and successfully complete gateway math and English courses</a:t>
            </a:r>
          </a:p>
          <a:p>
            <a:pPr marL="285750" indent="-285750">
              <a:buFont typeface="Wingdings" panose="05000000000000000000" pitchFamily="2" charset="2"/>
              <a:buChar char="q"/>
            </a:pPr>
            <a:r>
              <a:rPr lang="en-US" dirty="0" smtClean="0">
                <a:solidFill>
                  <a:schemeClr val="bg1"/>
                </a:solidFill>
              </a:rPr>
              <a:t>Ensure students enroll in appropriate ACA course for first semester</a:t>
            </a:r>
          </a:p>
          <a:p>
            <a:pPr marL="285750" indent="-285750">
              <a:buFont typeface="Wingdings" panose="05000000000000000000" pitchFamily="2" charset="2"/>
              <a:buChar char="q"/>
            </a:pPr>
            <a:r>
              <a:rPr lang="en-US" dirty="0" smtClean="0">
                <a:solidFill>
                  <a:schemeClr val="bg1"/>
                </a:solidFill>
              </a:rPr>
              <a:t>Be sure students understand when course pre-requisites are offered</a:t>
            </a:r>
          </a:p>
          <a:p>
            <a:pPr marL="285750" indent="-285750">
              <a:buFont typeface="Wingdings" panose="05000000000000000000" pitchFamily="2" charset="2"/>
              <a:buChar char="q"/>
            </a:pPr>
            <a:endParaRPr lang="en-US" dirty="0">
              <a:solidFill>
                <a:schemeClr val="bg1"/>
              </a:solidFill>
            </a:endParaRPr>
          </a:p>
          <a:p>
            <a:r>
              <a:rPr lang="en-US" dirty="0" smtClean="0">
                <a:solidFill>
                  <a:schemeClr val="bg1"/>
                </a:solidFill>
              </a:rPr>
              <a:t>After the advising session:</a:t>
            </a:r>
          </a:p>
          <a:p>
            <a:pPr marL="285750" indent="-285750">
              <a:buFont typeface="Wingdings" panose="05000000000000000000" pitchFamily="2" charset="2"/>
              <a:buChar char="q"/>
            </a:pPr>
            <a:r>
              <a:rPr lang="en-US" dirty="0" smtClean="0">
                <a:solidFill>
                  <a:schemeClr val="bg1"/>
                </a:solidFill>
              </a:rPr>
              <a:t>Follow-up with students at the close of the semester</a:t>
            </a:r>
          </a:p>
          <a:p>
            <a:pPr marL="285750" indent="-285750">
              <a:buFont typeface="Wingdings" panose="05000000000000000000" pitchFamily="2" charset="2"/>
              <a:buChar char="q"/>
            </a:pPr>
            <a:r>
              <a:rPr lang="en-US" dirty="0" smtClean="0">
                <a:solidFill>
                  <a:schemeClr val="bg1"/>
                </a:solidFill>
              </a:rPr>
              <a:t>Remind students about the importance of registering for any courses in which they were unsuccessful</a:t>
            </a:r>
          </a:p>
          <a:p>
            <a:pPr marL="285750" indent="-285750">
              <a:buFont typeface="Wingdings" panose="05000000000000000000" pitchFamily="2" charset="2"/>
              <a:buChar char="q"/>
            </a:pPr>
            <a:r>
              <a:rPr lang="en-US" dirty="0" smtClean="0">
                <a:solidFill>
                  <a:schemeClr val="bg1"/>
                </a:solidFill>
              </a:rPr>
              <a:t>Check your advisees’ grades at the close of the semester</a:t>
            </a:r>
          </a:p>
          <a:p>
            <a:pPr marL="285750" indent="-285750">
              <a:buFont typeface="Wingdings" panose="05000000000000000000" pitchFamily="2" charset="2"/>
              <a:buChar char="q"/>
            </a:pPr>
            <a:endParaRPr lang="en-US" dirty="0">
              <a:solidFill>
                <a:schemeClr val="bg1"/>
              </a:solidFill>
            </a:endParaRPr>
          </a:p>
        </p:txBody>
      </p:sp>
      <p:sp>
        <p:nvSpPr>
          <p:cNvPr id="7" name="Title 3">
            <a:extLst>
              <a:ext uri="{FF2B5EF4-FFF2-40B4-BE49-F238E27FC236}">
                <a16:creationId xmlns:a16="http://schemas.microsoft.com/office/drawing/2014/main" id="{315E3981-F0D7-482C-A8E0-6A57700BECA7}"/>
              </a:ext>
            </a:extLst>
          </p:cNvPr>
          <p:cNvSpPr>
            <a:spLocks noGrp="1"/>
          </p:cNvSpPr>
          <p:nvPr>
            <p:ph type="title"/>
          </p:nvPr>
        </p:nvSpPr>
        <p:spPr>
          <a:xfrm>
            <a:off x="320040" y="520266"/>
            <a:ext cx="11214100" cy="701731"/>
          </a:xfrm>
        </p:spPr>
        <p:txBody>
          <a:bodyPr>
            <a:noAutofit/>
          </a:bodyPr>
          <a:lstStyle/>
          <a:p>
            <a:r>
              <a:rPr lang="en-US" sz="4800" dirty="0" smtClean="0"/>
              <a:t>Advisor Checklist</a:t>
            </a:r>
            <a:endParaRPr lang="en-US" sz="4800" dirty="0"/>
          </a:p>
        </p:txBody>
      </p:sp>
    </p:spTree>
    <p:extLst>
      <p:ext uri="{BB962C8B-B14F-4D97-AF65-F5344CB8AC3E}">
        <p14:creationId xmlns:p14="http://schemas.microsoft.com/office/powerpoint/2010/main" val="2562219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8</a:t>
            </a:fld>
            <a:endParaRPr lang="en-US" dirty="0"/>
          </a:p>
        </p:txBody>
      </p:sp>
      <p:sp>
        <p:nvSpPr>
          <p:cNvPr id="7" name="Title 3">
            <a:extLst>
              <a:ext uri="{FF2B5EF4-FFF2-40B4-BE49-F238E27FC236}">
                <a16:creationId xmlns:a16="http://schemas.microsoft.com/office/drawing/2014/main" id="{315E3981-F0D7-482C-A8E0-6A57700BECA7}"/>
              </a:ext>
            </a:extLst>
          </p:cNvPr>
          <p:cNvSpPr>
            <a:spLocks noGrp="1"/>
          </p:cNvSpPr>
          <p:nvPr>
            <p:ph type="title"/>
          </p:nvPr>
        </p:nvSpPr>
        <p:spPr>
          <a:xfrm>
            <a:off x="182880" y="520266"/>
            <a:ext cx="11351260" cy="701731"/>
          </a:xfrm>
        </p:spPr>
        <p:txBody>
          <a:bodyPr>
            <a:noAutofit/>
          </a:bodyPr>
          <a:lstStyle/>
          <a:p>
            <a:r>
              <a:rPr lang="en-US" sz="4800" dirty="0" smtClean="0"/>
              <a:t>Enhanced Advising Touchpoints</a:t>
            </a:r>
            <a:endParaRPr lang="en-US" sz="4800" dirty="0"/>
          </a:p>
        </p:txBody>
      </p:sp>
      <p:sp>
        <p:nvSpPr>
          <p:cNvPr id="3" name="Rectangle 2"/>
          <p:cNvSpPr/>
          <p:nvPr/>
        </p:nvSpPr>
        <p:spPr>
          <a:xfrm>
            <a:off x="290945" y="1735801"/>
            <a:ext cx="10961255" cy="4457631"/>
          </a:xfrm>
          <a:prstGeom prst="rect">
            <a:avLst/>
          </a:prstGeom>
        </p:spPr>
        <p:txBody>
          <a:bodyPr wrap="square">
            <a:spAutoFit/>
          </a:bodyPr>
          <a:lstStyle/>
          <a:p>
            <a:r>
              <a:rPr lang="en-US" sz="2400" dirty="0" smtClean="0">
                <a:solidFill>
                  <a:schemeClr val="bg1"/>
                </a:solidFill>
              </a:rPr>
              <a:t>At </a:t>
            </a:r>
            <a:r>
              <a:rPr lang="en-US" sz="2400" dirty="0">
                <a:solidFill>
                  <a:schemeClr val="bg1"/>
                </a:solidFill>
              </a:rPr>
              <a:t>R-CCC, our </a:t>
            </a:r>
            <a:r>
              <a:rPr lang="en-US" sz="2400" b="1" dirty="0">
                <a:solidFill>
                  <a:schemeClr val="bg1"/>
                </a:solidFill>
              </a:rPr>
              <a:t>QEP</a:t>
            </a:r>
            <a:r>
              <a:rPr lang="en-US" sz="2400" dirty="0">
                <a:solidFill>
                  <a:schemeClr val="bg1"/>
                </a:solidFill>
              </a:rPr>
              <a:t> outlines that advisors should reach out to advisees at least </a:t>
            </a:r>
            <a:r>
              <a:rPr lang="en-US" sz="2400" b="1" dirty="0">
                <a:solidFill>
                  <a:schemeClr val="bg1"/>
                </a:solidFill>
              </a:rPr>
              <a:t>three times per semester</a:t>
            </a:r>
            <a:r>
              <a:rPr lang="en-US" sz="2400" dirty="0">
                <a:solidFill>
                  <a:schemeClr val="bg1"/>
                </a:solidFill>
              </a:rPr>
              <a:t>—but let’s </a:t>
            </a:r>
            <a:r>
              <a:rPr lang="en-US" sz="2400" b="1" dirty="0">
                <a:solidFill>
                  <a:schemeClr val="bg1"/>
                </a:solidFill>
              </a:rPr>
              <a:t>go above and beyond</a:t>
            </a:r>
            <a:r>
              <a:rPr lang="en-US" sz="2400" dirty="0">
                <a:solidFill>
                  <a:schemeClr val="bg1"/>
                </a:solidFill>
              </a:rPr>
              <a:t> with </a:t>
            </a:r>
            <a:r>
              <a:rPr lang="en-US" sz="2400" b="1" dirty="0">
                <a:solidFill>
                  <a:schemeClr val="bg1"/>
                </a:solidFill>
              </a:rPr>
              <a:t>four scheduled touchpoints</a:t>
            </a:r>
            <a:r>
              <a:rPr lang="en-US" sz="2400" dirty="0" smtClean="0">
                <a:solidFill>
                  <a:schemeClr val="bg1"/>
                </a:solidFill>
              </a:rPr>
              <a:t>:</a:t>
            </a:r>
          </a:p>
          <a:p>
            <a:endParaRPr lang="en-US" sz="2400" dirty="0">
              <a:solidFill>
                <a:schemeClr val="bg1"/>
              </a:solidFill>
            </a:endParaRPr>
          </a:p>
          <a:p>
            <a:r>
              <a:rPr lang="en-US" sz="2400" dirty="0" smtClean="0">
                <a:solidFill>
                  <a:schemeClr val="bg1"/>
                </a:solidFill>
              </a:rPr>
              <a:t>1️⃣    	</a:t>
            </a:r>
            <a:r>
              <a:rPr lang="en-US" sz="2400" b="1" dirty="0" smtClean="0">
                <a:solidFill>
                  <a:schemeClr val="bg1"/>
                </a:solidFill>
              </a:rPr>
              <a:t>First Week of the Semester</a:t>
            </a:r>
            <a:r>
              <a:rPr lang="en-US" sz="2400" dirty="0" smtClean="0">
                <a:solidFill>
                  <a:schemeClr val="bg1"/>
                </a:solidFill>
              </a:rPr>
              <a:t> – Welcome and introduce advising support.</a:t>
            </a:r>
            <a:br>
              <a:rPr lang="en-US" sz="2400" dirty="0" smtClean="0">
                <a:solidFill>
                  <a:schemeClr val="bg1"/>
                </a:solidFill>
              </a:rPr>
            </a:br>
            <a:r>
              <a:rPr lang="en-US" sz="2400" dirty="0" smtClean="0">
                <a:solidFill>
                  <a:schemeClr val="bg1"/>
                </a:solidFill>
              </a:rPr>
              <a:t>2️⃣   	</a:t>
            </a:r>
            <a:r>
              <a:rPr lang="en-US" sz="2400" b="1" dirty="0" smtClean="0">
                <a:solidFill>
                  <a:schemeClr val="bg1"/>
                </a:solidFill>
              </a:rPr>
              <a:t>Six Weeks In</a:t>
            </a:r>
            <a:r>
              <a:rPr lang="en-US" sz="2400" dirty="0" smtClean="0">
                <a:solidFill>
                  <a:schemeClr val="bg1"/>
                </a:solidFill>
              </a:rPr>
              <a:t> – Check-in on progress, challenges, and resources.</a:t>
            </a:r>
            <a:br>
              <a:rPr lang="en-US" sz="2400" dirty="0" smtClean="0">
                <a:solidFill>
                  <a:schemeClr val="bg1"/>
                </a:solidFill>
              </a:rPr>
            </a:br>
            <a:r>
              <a:rPr lang="en-US" sz="2400" dirty="0" smtClean="0">
                <a:solidFill>
                  <a:schemeClr val="bg1"/>
                </a:solidFill>
              </a:rPr>
              <a:t>3️⃣  	</a:t>
            </a:r>
            <a:r>
              <a:rPr lang="en-US" sz="2400" b="1" dirty="0" smtClean="0">
                <a:solidFill>
                  <a:schemeClr val="bg1"/>
                </a:solidFill>
              </a:rPr>
              <a:t>Eight Weeks In</a:t>
            </a:r>
            <a:r>
              <a:rPr lang="en-US" sz="2400" dirty="0" smtClean="0">
                <a:solidFill>
                  <a:schemeClr val="bg1"/>
                </a:solidFill>
              </a:rPr>
              <a:t> – Mid-semester guidance and registration planning.</a:t>
            </a:r>
            <a:br>
              <a:rPr lang="en-US" sz="2400" dirty="0" smtClean="0">
                <a:solidFill>
                  <a:schemeClr val="bg1"/>
                </a:solidFill>
              </a:rPr>
            </a:br>
            <a:r>
              <a:rPr lang="en-US" sz="2400" dirty="0" smtClean="0">
                <a:solidFill>
                  <a:schemeClr val="bg1"/>
                </a:solidFill>
              </a:rPr>
              <a:t>4️⃣ 	</a:t>
            </a:r>
            <a:r>
              <a:rPr lang="en-US" sz="2400" b="1" dirty="0" smtClean="0">
                <a:solidFill>
                  <a:schemeClr val="bg1"/>
                </a:solidFill>
              </a:rPr>
              <a:t>End of Semester</a:t>
            </a:r>
            <a:r>
              <a:rPr lang="en-US" sz="2400" dirty="0" smtClean="0">
                <a:solidFill>
                  <a:schemeClr val="bg1"/>
                </a:solidFill>
              </a:rPr>
              <a:t> – For students who have not registered.</a:t>
            </a:r>
          </a:p>
          <a:p>
            <a:endParaRPr lang="en-US" sz="2400" dirty="0" smtClean="0">
              <a:solidFill>
                <a:schemeClr val="bg1"/>
              </a:solidFill>
            </a:endParaRPr>
          </a:p>
          <a:p>
            <a:r>
              <a:rPr lang="en-US" sz="2400" dirty="0" smtClean="0">
                <a:solidFill>
                  <a:schemeClr val="bg1"/>
                </a:solidFill>
              </a:rPr>
              <a:t>We </a:t>
            </a:r>
            <a:r>
              <a:rPr lang="en-US" sz="2400" dirty="0">
                <a:solidFill>
                  <a:schemeClr val="bg1"/>
                </a:solidFill>
              </a:rPr>
              <a:t>will apply </a:t>
            </a:r>
            <a:r>
              <a:rPr lang="en-US" sz="2400" b="1" dirty="0">
                <a:solidFill>
                  <a:schemeClr val="bg1"/>
                </a:solidFill>
              </a:rPr>
              <a:t>proven advising strategies</a:t>
            </a:r>
            <a:r>
              <a:rPr lang="en-US" sz="2400" dirty="0">
                <a:solidFill>
                  <a:schemeClr val="bg1"/>
                </a:solidFill>
              </a:rPr>
              <a:t> from successful institutions to ensure </a:t>
            </a:r>
            <a:r>
              <a:rPr lang="en-US" sz="2400" b="1" dirty="0">
                <a:solidFill>
                  <a:schemeClr val="bg1"/>
                </a:solidFill>
              </a:rPr>
              <a:t>stronger student engagement and success</a:t>
            </a:r>
            <a:r>
              <a:rPr lang="en-US" sz="2400" dirty="0">
                <a:solidFill>
                  <a:schemeClr val="bg1"/>
                </a:solidFill>
              </a:rPr>
              <a:t>.</a:t>
            </a:r>
          </a:p>
          <a:p>
            <a:pPr>
              <a:spcBef>
                <a:spcPts val="200"/>
              </a:spcBef>
            </a:pPr>
            <a:r>
              <a:rPr lang="en-US" dirty="0" smtClean="0">
                <a:solidFill>
                  <a:schemeClr val="bg1"/>
                </a:solidFill>
                <a:latin typeface="Calibri" panose="020F0502020204030204" pitchFamily="34" charset="0"/>
                <a:ea typeface="Calibri" panose="020F0502020204030204" pitchFamily="34" charset="0"/>
              </a:rPr>
              <a:t> </a:t>
            </a:r>
            <a:endParaRPr lang="en-US" dirty="0">
              <a:solidFill>
                <a:schemeClr val="bg1"/>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055661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478C69-0A1D-45FF-8600-ED903803FFE1}"/>
              </a:ext>
            </a:extLst>
          </p:cNvPr>
          <p:cNvSpPr>
            <a:spLocks noGrp="1"/>
          </p:cNvSpPr>
          <p:nvPr>
            <p:ph type="sldNum" sz="quarter" idx="12"/>
          </p:nvPr>
        </p:nvSpPr>
        <p:spPr/>
        <p:txBody>
          <a:bodyPr/>
          <a:lstStyle/>
          <a:p>
            <a:fld id="{C263D6C4-4840-40CC-AC84-17E24B3B7BDE}" type="slidenum">
              <a:rPr lang="en-US" smtClean="0"/>
              <a:pPr/>
              <a:t>9</a:t>
            </a:fld>
            <a:endParaRPr lang="en-US" dirty="0"/>
          </a:p>
        </p:txBody>
      </p:sp>
      <p:sp>
        <p:nvSpPr>
          <p:cNvPr id="7" name="Title 3">
            <a:extLst>
              <a:ext uri="{FF2B5EF4-FFF2-40B4-BE49-F238E27FC236}">
                <a16:creationId xmlns:a16="http://schemas.microsoft.com/office/drawing/2014/main" id="{315E3981-F0D7-482C-A8E0-6A57700BECA7}"/>
              </a:ext>
            </a:extLst>
          </p:cNvPr>
          <p:cNvSpPr>
            <a:spLocks noGrp="1"/>
          </p:cNvSpPr>
          <p:nvPr>
            <p:ph type="title"/>
          </p:nvPr>
        </p:nvSpPr>
        <p:spPr>
          <a:xfrm>
            <a:off x="182880" y="520266"/>
            <a:ext cx="11351260" cy="701731"/>
          </a:xfrm>
        </p:spPr>
        <p:txBody>
          <a:bodyPr>
            <a:noAutofit/>
          </a:bodyPr>
          <a:lstStyle/>
          <a:p>
            <a:r>
              <a:rPr lang="en-US" sz="4800" dirty="0" smtClean="0"/>
              <a:t>Setting up Templates in Watermark</a:t>
            </a:r>
            <a:endParaRPr lang="en-US" sz="4800" dirty="0"/>
          </a:p>
        </p:txBody>
      </p:sp>
      <p:sp>
        <p:nvSpPr>
          <p:cNvPr id="3" name="Rectangle 2"/>
          <p:cNvSpPr/>
          <p:nvPr/>
        </p:nvSpPr>
        <p:spPr>
          <a:xfrm>
            <a:off x="290945" y="1586745"/>
            <a:ext cx="10961255" cy="5134739"/>
          </a:xfrm>
          <a:prstGeom prst="rect">
            <a:avLst/>
          </a:prstGeom>
        </p:spPr>
        <p:txBody>
          <a:bodyPr wrap="square">
            <a:spAutoFit/>
          </a:bodyPr>
          <a:lstStyle/>
          <a:p>
            <a:pPr marL="342900" indent="-342900">
              <a:spcBef>
                <a:spcPts val="200"/>
              </a:spcBef>
              <a:buFont typeface="+mj-lt"/>
              <a:buAutoNum type="arabicPeriod"/>
            </a:pPr>
            <a:r>
              <a:rPr lang="en-US" dirty="0" smtClean="0">
                <a:solidFill>
                  <a:schemeClr val="bg1"/>
                </a:solidFill>
                <a:latin typeface="Calibri" panose="020F0502020204030204" pitchFamily="34" charset="0"/>
                <a:ea typeface="Calibri" panose="020F0502020204030204" pitchFamily="34" charset="0"/>
              </a:rPr>
              <a:t>Go to messages.</a:t>
            </a:r>
          </a:p>
          <a:p>
            <a:pPr marL="342900" indent="-342900">
              <a:spcBef>
                <a:spcPts val="200"/>
              </a:spcBef>
              <a:buFont typeface="+mj-lt"/>
              <a:buAutoNum type="arabicPeriod"/>
            </a:pPr>
            <a:endParaRPr lang="en-US" dirty="0">
              <a:solidFill>
                <a:schemeClr val="bg1"/>
              </a:solidFill>
              <a:latin typeface="Calibri" panose="020F0502020204030204" pitchFamily="34" charset="0"/>
              <a:ea typeface="Calibri" panose="020F0502020204030204" pitchFamily="34" charset="0"/>
            </a:endParaRPr>
          </a:p>
          <a:p>
            <a:pPr marL="342900" indent="-342900">
              <a:spcBef>
                <a:spcPts val="200"/>
              </a:spcBef>
              <a:buFont typeface="+mj-lt"/>
              <a:buAutoNum type="arabicPeriod"/>
            </a:pPr>
            <a:endParaRPr lang="en-US" dirty="0" smtClean="0">
              <a:solidFill>
                <a:schemeClr val="bg1"/>
              </a:solidFill>
              <a:latin typeface="Calibri" panose="020F0502020204030204" pitchFamily="34" charset="0"/>
              <a:ea typeface="Calibri" panose="020F0502020204030204" pitchFamily="34" charset="0"/>
            </a:endParaRPr>
          </a:p>
          <a:p>
            <a:pPr marL="342900" indent="-342900">
              <a:spcBef>
                <a:spcPts val="200"/>
              </a:spcBef>
              <a:buFont typeface="+mj-lt"/>
              <a:buAutoNum type="arabicPeriod"/>
            </a:pPr>
            <a:endParaRPr lang="en-US" dirty="0">
              <a:solidFill>
                <a:schemeClr val="bg1"/>
              </a:solidFill>
              <a:latin typeface="Calibri" panose="020F0502020204030204" pitchFamily="34" charset="0"/>
              <a:ea typeface="Calibri" panose="020F0502020204030204" pitchFamily="34" charset="0"/>
            </a:endParaRPr>
          </a:p>
          <a:p>
            <a:pPr marL="342900" indent="-342900">
              <a:spcBef>
                <a:spcPts val="200"/>
              </a:spcBef>
              <a:buFont typeface="+mj-lt"/>
              <a:buAutoNum type="arabicPeriod"/>
            </a:pPr>
            <a:endParaRPr lang="en-US" dirty="0" smtClean="0">
              <a:solidFill>
                <a:schemeClr val="bg1"/>
              </a:solidFill>
              <a:latin typeface="Calibri" panose="020F0502020204030204" pitchFamily="34" charset="0"/>
              <a:ea typeface="Calibri" panose="020F0502020204030204" pitchFamily="34" charset="0"/>
            </a:endParaRPr>
          </a:p>
          <a:p>
            <a:pPr marL="342900" indent="-342900">
              <a:spcBef>
                <a:spcPts val="200"/>
              </a:spcBef>
              <a:buFont typeface="+mj-lt"/>
              <a:buAutoNum type="arabicPeriod"/>
            </a:pPr>
            <a:r>
              <a:rPr lang="en-US" dirty="0" smtClean="0">
                <a:solidFill>
                  <a:schemeClr val="bg1"/>
                </a:solidFill>
                <a:latin typeface="Calibri" panose="020F0502020204030204" pitchFamily="34" charset="0"/>
                <a:ea typeface="Calibri" panose="020F0502020204030204" pitchFamily="34" charset="0"/>
              </a:rPr>
              <a:t>Within messages, select “Templates” and then “+ New”</a:t>
            </a:r>
          </a:p>
          <a:p>
            <a:pPr marL="342900" indent="-342900">
              <a:spcBef>
                <a:spcPts val="200"/>
              </a:spcBef>
              <a:buFont typeface="+mj-lt"/>
              <a:buAutoNum type="arabicPeriod"/>
            </a:pPr>
            <a:endParaRPr lang="en-US" dirty="0">
              <a:solidFill>
                <a:schemeClr val="bg1"/>
              </a:solidFill>
              <a:latin typeface="Calibri" panose="020F0502020204030204" pitchFamily="34" charset="0"/>
              <a:ea typeface="Calibri" panose="020F0502020204030204" pitchFamily="34" charset="0"/>
            </a:endParaRPr>
          </a:p>
          <a:p>
            <a:pPr marL="342900" indent="-342900">
              <a:spcBef>
                <a:spcPts val="200"/>
              </a:spcBef>
              <a:buFont typeface="+mj-lt"/>
              <a:buAutoNum type="arabicPeriod"/>
            </a:pPr>
            <a:r>
              <a:rPr lang="en-US" dirty="0" smtClean="0">
                <a:solidFill>
                  <a:schemeClr val="bg1"/>
                </a:solidFill>
                <a:latin typeface="Calibri" panose="020F0502020204030204" pitchFamily="34" charset="0"/>
                <a:ea typeface="Calibri" panose="020F0502020204030204" pitchFamily="34" charset="0"/>
              </a:rPr>
              <a:t>Name your message template and add a subject line.</a:t>
            </a:r>
          </a:p>
          <a:p>
            <a:pPr marL="342900" indent="-342900">
              <a:spcBef>
                <a:spcPts val="200"/>
              </a:spcBef>
              <a:buFont typeface="+mj-lt"/>
              <a:buAutoNum type="arabicPeriod"/>
            </a:pPr>
            <a:endParaRPr lang="en-US" dirty="0">
              <a:solidFill>
                <a:schemeClr val="bg1"/>
              </a:solidFill>
              <a:latin typeface="Calibri" panose="020F0502020204030204" pitchFamily="34" charset="0"/>
              <a:ea typeface="Calibri" panose="020F0502020204030204" pitchFamily="34" charset="0"/>
            </a:endParaRPr>
          </a:p>
          <a:p>
            <a:pPr marL="342900" indent="-342900">
              <a:spcBef>
                <a:spcPts val="200"/>
              </a:spcBef>
              <a:buFont typeface="+mj-lt"/>
              <a:buAutoNum type="arabicPeriod"/>
            </a:pPr>
            <a:r>
              <a:rPr lang="en-US" dirty="0" smtClean="0">
                <a:solidFill>
                  <a:schemeClr val="bg1"/>
                </a:solidFill>
                <a:latin typeface="Calibri" panose="020F0502020204030204" pitchFamily="34" charset="0"/>
                <a:ea typeface="Calibri" panose="020F0502020204030204" pitchFamily="34" charset="0"/>
              </a:rPr>
              <a:t>Write the body of your message</a:t>
            </a:r>
          </a:p>
          <a:p>
            <a:pPr marL="800100" lvl="1" indent="-342900">
              <a:spcBef>
                <a:spcPts val="200"/>
              </a:spcBef>
              <a:buFont typeface="+mj-lt"/>
              <a:buAutoNum type="alphaLcPeriod"/>
            </a:pPr>
            <a:r>
              <a:rPr lang="en-US" dirty="0" smtClean="0">
                <a:solidFill>
                  <a:schemeClr val="bg1"/>
                </a:solidFill>
                <a:latin typeface="Calibri" panose="020F0502020204030204" pitchFamily="34" charset="0"/>
                <a:ea typeface="Calibri" panose="020F0502020204030204" pitchFamily="34" charset="0"/>
              </a:rPr>
              <a:t>If you copy and paste, hyperlinks will not be brought in. You will need to add a new hyperlink by using the button.</a:t>
            </a:r>
          </a:p>
          <a:p>
            <a:pPr marL="800100" lvl="1" indent="-342900">
              <a:spcBef>
                <a:spcPts val="200"/>
              </a:spcBef>
              <a:buFont typeface="+mj-lt"/>
              <a:buAutoNum type="alphaLcPeriod"/>
            </a:pPr>
            <a:r>
              <a:rPr lang="en-US" dirty="0" smtClean="0">
                <a:solidFill>
                  <a:schemeClr val="bg1"/>
                </a:solidFill>
                <a:latin typeface="Calibri" panose="020F0502020204030204" pitchFamily="34" charset="0"/>
                <a:ea typeface="Calibri" panose="020F0502020204030204" pitchFamily="34" charset="0"/>
              </a:rPr>
              <a:t>Insert custom fields: select “field” then the information you would like the system to generate when you send a message (i.e. “student &gt; first name”)</a:t>
            </a:r>
          </a:p>
          <a:p>
            <a:pPr marL="800100" lvl="1" indent="-342900">
              <a:spcBef>
                <a:spcPts val="200"/>
              </a:spcBef>
              <a:buFont typeface="+mj-lt"/>
              <a:buAutoNum type="alphaLcPeriod"/>
            </a:pPr>
            <a:r>
              <a:rPr lang="en-US" dirty="0" smtClean="0">
                <a:solidFill>
                  <a:schemeClr val="bg1"/>
                </a:solidFill>
                <a:latin typeface="Calibri" panose="020F0502020204030204" pitchFamily="34" charset="0"/>
                <a:ea typeface="Calibri" panose="020F0502020204030204" pitchFamily="34" charset="0"/>
              </a:rPr>
              <a:t>Add any attachments and press “save.”</a:t>
            </a:r>
          </a:p>
          <a:p>
            <a:pPr marL="342900" lvl="1" indent="-342900">
              <a:spcBef>
                <a:spcPts val="200"/>
              </a:spcBef>
              <a:buFont typeface="+mj-lt"/>
              <a:buAutoNum type="arabicPeriod" startAt="5"/>
            </a:pPr>
            <a:r>
              <a:rPr lang="en-US" dirty="0" smtClean="0">
                <a:solidFill>
                  <a:schemeClr val="bg1"/>
                </a:solidFill>
                <a:latin typeface="Calibri" panose="020F0502020204030204" pitchFamily="34" charset="0"/>
                <a:ea typeface="Calibri" panose="020F0502020204030204" pitchFamily="34" charset="0"/>
              </a:rPr>
              <a:t>Save communication as a note in Watermark: “Advising First, Six-, </a:t>
            </a:r>
            <a:r>
              <a:rPr lang="en-US" dirty="0" smtClean="0">
                <a:solidFill>
                  <a:schemeClr val="bg1"/>
                </a:solidFill>
                <a:latin typeface="Calibri" panose="020F0502020204030204" pitchFamily="34" charset="0"/>
                <a:ea typeface="Calibri" panose="020F0502020204030204" pitchFamily="34" charset="0"/>
              </a:rPr>
              <a:t>Eight-Week Check-in or Academic Planning (may include Registration)”</a:t>
            </a:r>
            <a:endParaRPr lang="en-US" dirty="0" smtClean="0">
              <a:solidFill>
                <a:schemeClr val="bg1"/>
              </a:solidFill>
              <a:latin typeface="Calibri" panose="020F0502020204030204" pitchFamily="34" charset="0"/>
              <a:ea typeface="Calibri" panose="020F0502020204030204" pitchFamily="34" charset="0"/>
            </a:endParaRPr>
          </a:p>
        </p:txBody>
      </p:sp>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412783" y="2028700"/>
            <a:ext cx="5600700" cy="781050"/>
          </a:xfrm>
          <a:prstGeom prst="rect">
            <a:avLst/>
          </a:prstGeom>
        </p:spPr>
      </p:pic>
      <p:pic>
        <p:nvPicPr>
          <p:cNvPr id="10" name="Picture 9"/>
          <p:cNvPicPr/>
          <p:nvPr/>
        </p:nvPicPr>
        <p:blipFill>
          <a:blip r:embed="rId4">
            <a:extLst>
              <a:ext uri="{28A0092B-C50C-407E-A947-70E740481C1C}">
                <a14:useLocalDpi xmlns:a14="http://schemas.microsoft.com/office/drawing/2010/main" val="0"/>
              </a:ext>
            </a:extLst>
          </a:blip>
          <a:stretch>
            <a:fillRect/>
          </a:stretch>
        </p:blipFill>
        <p:spPr>
          <a:xfrm>
            <a:off x="11100117" y="4627835"/>
            <a:ext cx="304165" cy="304165"/>
          </a:xfrm>
          <a:prstGeom prst="rect">
            <a:avLst/>
          </a:prstGeom>
        </p:spPr>
      </p:pic>
      <p:cxnSp>
        <p:nvCxnSpPr>
          <p:cNvPr id="11" name="Straight Arrow Connector 10"/>
          <p:cNvCxnSpPr/>
          <p:nvPr/>
        </p:nvCxnSpPr>
        <p:spPr>
          <a:xfrm>
            <a:off x="4073236" y="3338944"/>
            <a:ext cx="2401948" cy="72042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a:blip r:embed="rId5"/>
          <a:stretch>
            <a:fillRect/>
          </a:stretch>
        </p:blipFill>
        <p:spPr>
          <a:xfrm>
            <a:off x="6627266" y="1586745"/>
            <a:ext cx="3482178" cy="2823730"/>
          </a:xfrm>
          <a:prstGeom prst="rect">
            <a:avLst/>
          </a:prstGeom>
        </p:spPr>
      </p:pic>
      <p:cxnSp>
        <p:nvCxnSpPr>
          <p:cNvPr id="21" name="Straight Arrow Connector 20"/>
          <p:cNvCxnSpPr/>
          <p:nvPr/>
        </p:nvCxnSpPr>
        <p:spPr>
          <a:xfrm flipV="1">
            <a:off x="5858510" y="2840359"/>
            <a:ext cx="2982652" cy="46797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042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12">
      <a:dk1>
        <a:srgbClr val="000000"/>
      </a:dk1>
      <a:lt1>
        <a:srgbClr val="FFFFFF"/>
      </a:lt1>
      <a:dk2>
        <a:srgbClr val="6D6E71"/>
      </a:dk2>
      <a:lt2>
        <a:srgbClr val="58595B"/>
      </a:lt2>
      <a:accent1>
        <a:srgbClr val="0065A4"/>
      </a:accent1>
      <a:accent2>
        <a:srgbClr val="47C3D3"/>
      </a:accent2>
      <a:accent3>
        <a:srgbClr val="8F2D63"/>
      </a:accent3>
      <a:accent4>
        <a:srgbClr val="1A6871"/>
      </a:accent4>
      <a:accent5>
        <a:srgbClr val="0C4360"/>
      </a:accent5>
      <a:accent6>
        <a:srgbClr val="F47735"/>
      </a:accent6>
      <a:hlink>
        <a:srgbClr val="00559A"/>
      </a:hlink>
      <a:folHlink>
        <a:srgbClr val="595851"/>
      </a:folHlink>
    </a:clrScheme>
    <a:fontScheme name="Custom 3">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66687569_Modern blue presentation_AAS_v5" id="{C7B59113-CD15-4341-96CA-86E715D5BE98}" vid="{5A8FDAEB-3DF3-4B3C-A708-49813F8D6F8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291512c1ee715ab617f4c07df79fc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8256c27c40ca5c40ce1cf6c44f0205df"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5757914-1161-4661-9696-421FD6935CDD}">
  <ds:schemaRefs>
    <ds:schemaRef ds:uri="http://purl.org/dc/dcmitype/"/>
    <ds:schemaRef ds:uri="http://schemas.microsoft.com/office/2006/metadata/properties"/>
    <ds:schemaRef ds:uri="http://schemas.microsoft.com/office/2006/documentManagement/types"/>
    <ds:schemaRef ds:uri="http://purl.org/dc/terms/"/>
    <ds:schemaRef ds:uri="http://purl.org/dc/elements/1.1/"/>
    <ds:schemaRef ds:uri="71af3243-3dd4-4a8d-8c0d-dd76da1f02a5"/>
    <ds:schemaRef ds:uri="http://schemas.openxmlformats.org/package/2006/metadata/core-properties"/>
    <ds:schemaRef ds:uri="16c05727-aa75-4e4a-9b5f-8a80a1165891"/>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4C103400-4A22-4E35-B588-4C4D426389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26E0C9-B2AA-42E6-97B6-E1B7D9EAF12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Modern blue presentation</Template>
  <TotalTime>0</TotalTime>
  <Words>4541</Words>
  <Application>Microsoft Office PowerPoint</Application>
  <PresentationFormat>Widescreen</PresentationFormat>
  <Paragraphs>448</Paragraphs>
  <Slides>35</Slides>
  <Notes>16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35</vt:i4>
      </vt:variant>
    </vt:vector>
  </HeadingPairs>
  <TitlesOfParts>
    <vt:vector size="45" baseType="lpstr">
      <vt:lpstr>Arial</vt:lpstr>
      <vt:lpstr>Calibri</vt:lpstr>
      <vt:lpstr>Calibri Light</vt:lpstr>
      <vt:lpstr>Courier New</vt:lpstr>
      <vt:lpstr>Tahoma</vt:lpstr>
      <vt:lpstr>Times New Roman</vt:lpstr>
      <vt:lpstr>Trade Gothic LT Pro</vt:lpstr>
      <vt:lpstr>Trebuchet MS</vt:lpstr>
      <vt:lpstr>Wingdings</vt:lpstr>
      <vt:lpstr>Office Theme</vt:lpstr>
      <vt:lpstr>The QEP and Advising</vt:lpstr>
      <vt:lpstr>QEP-Quality Enhancement Plan </vt:lpstr>
      <vt:lpstr>Role of Advisors in Student Success</vt:lpstr>
      <vt:lpstr>Proactive &amp; Intrusive Advising</vt:lpstr>
      <vt:lpstr>Updated Advising Manual</vt:lpstr>
      <vt:lpstr>Advisor Responsibilities</vt:lpstr>
      <vt:lpstr>Advisor Checklist</vt:lpstr>
      <vt:lpstr>Enhanced Advising Touchpoints</vt:lpstr>
      <vt:lpstr>Setting up Templates in Watermark</vt:lpstr>
      <vt:lpstr>Step-By-Step Directions for Setting Up Templates (1 of 3)</vt:lpstr>
      <vt:lpstr>Step-By-Step Directions for Setting Up Templates (2 of 3)</vt:lpstr>
      <vt:lpstr>Step-By-Step Directions for Setting Up Templates (3 of 3)</vt:lpstr>
      <vt:lpstr>Keep a Tally</vt:lpstr>
      <vt:lpstr>Keep a Tally</vt:lpstr>
      <vt:lpstr>First Week Check-In</vt:lpstr>
      <vt:lpstr>PowerPoint Presentation</vt:lpstr>
      <vt:lpstr>Six-Week Check-In</vt:lpstr>
      <vt:lpstr>PowerPoint Presentation</vt:lpstr>
      <vt:lpstr>Eight-Week Check-In</vt:lpstr>
      <vt:lpstr>PowerPoint Presentation</vt:lpstr>
      <vt:lpstr>End of Semester</vt:lpstr>
      <vt:lpstr>PowerPoint Presentation</vt:lpstr>
      <vt:lpstr>Confirming Registration</vt:lpstr>
      <vt:lpstr>Step-by-Step Directions for Setting Up Filters on Watermark </vt:lpstr>
      <vt:lpstr>Confirming Registration</vt:lpstr>
      <vt:lpstr>What to do if Students Aren’t Responding to Your Emails</vt:lpstr>
      <vt:lpstr>New Developmental Course Track</vt:lpstr>
      <vt:lpstr>2025 Developmental Education Class Placement</vt:lpstr>
      <vt:lpstr>2025 Developmental Education Class Placement</vt:lpstr>
      <vt:lpstr>2025 Developmental Education Class Placement</vt:lpstr>
      <vt:lpstr>Resources and Placement Tests</vt:lpstr>
      <vt:lpstr>Notes</vt:lpstr>
      <vt:lpstr>"Students don’t care how much you know until they know how much you care." — John C. Maxwell</vt:lpstr>
      <vt:lpstr>Thank You</vt:lpstr>
      <vt:lpstr>Any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2025-03-16T16:22:50Z</dcterms:created>
  <dcterms:modified xsi:type="dcterms:W3CDTF">2025-03-26T15:36:31Z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